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bookmarkIdSeed="2">
  <p:sldMasterIdLst>
    <p:sldMasterId id="2147483648" r:id="rId1"/>
  </p:sldMasterIdLst>
  <p:notesMasterIdLst>
    <p:notesMasterId r:id="rId46"/>
  </p:notesMasterIdLst>
  <p:sldIdLst>
    <p:sldId id="256" r:id="rId2"/>
    <p:sldId id="292" r:id="rId3"/>
    <p:sldId id="295" r:id="rId4"/>
    <p:sldId id="296" r:id="rId5"/>
    <p:sldId id="271" r:id="rId6"/>
    <p:sldId id="303" r:id="rId7"/>
    <p:sldId id="301" r:id="rId8"/>
    <p:sldId id="302" r:id="rId9"/>
    <p:sldId id="272" r:id="rId10"/>
    <p:sldId id="337" r:id="rId11"/>
    <p:sldId id="336" r:id="rId12"/>
    <p:sldId id="304" r:id="rId13"/>
    <p:sldId id="305" r:id="rId14"/>
    <p:sldId id="306" r:id="rId15"/>
    <p:sldId id="307" r:id="rId16"/>
    <p:sldId id="308" r:id="rId17"/>
    <p:sldId id="309" r:id="rId18"/>
    <p:sldId id="310" r:id="rId19"/>
    <p:sldId id="311" r:id="rId20"/>
    <p:sldId id="312" r:id="rId21"/>
    <p:sldId id="313" r:id="rId22"/>
    <p:sldId id="314" r:id="rId23"/>
    <p:sldId id="315" r:id="rId24"/>
    <p:sldId id="316" r:id="rId25"/>
    <p:sldId id="317" r:id="rId26"/>
    <p:sldId id="318" r:id="rId27"/>
    <p:sldId id="319" r:id="rId28"/>
    <p:sldId id="320" r:id="rId29"/>
    <p:sldId id="321" r:id="rId30"/>
    <p:sldId id="322" r:id="rId31"/>
    <p:sldId id="323" r:id="rId32"/>
    <p:sldId id="324" r:id="rId33"/>
    <p:sldId id="325" r:id="rId34"/>
    <p:sldId id="326" r:id="rId35"/>
    <p:sldId id="327" r:id="rId36"/>
    <p:sldId id="328" r:id="rId37"/>
    <p:sldId id="329" r:id="rId38"/>
    <p:sldId id="330" r:id="rId39"/>
    <p:sldId id="331" r:id="rId40"/>
    <p:sldId id="333" r:id="rId41"/>
    <p:sldId id="332" r:id="rId42"/>
    <p:sldId id="334" r:id="rId43"/>
    <p:sldId id="335" r:id="rId44"/>
    <p:sldId id="288" r:id="rId45"/>
  </p:sldIdLst>
  <p:sldSz cx="12192000" cy="6858000"/>
  <p:notesSz cx="6858000" cy="9144000"/>
  <p:embeddedFontLst>
    <p:embeddedFont>
      <p:font typeface="Trebuchet MS" panose="020B0603020202020204" pitchFamily="34" charset="0"/>
      <p:regular r:id="rId47"/>
      <p:bold r:id="rId48"/>
      <p:italic r:id="rId49"/>
      <p:boldItalic r:id="rId50"/>
    </p:embeddedFont>
    <p:embeddedFont>
      <p:font typeface="Trajan Pro" panose="02020502050506020301" pitchFamily="18" charset="0"/>
      <p:regular r:id="rId51"/>
      <p:bold r:id="rId52"/>
    </p:embeddedFont>
    <p:embeddedFont>
      <p:font typeface="Calibri" panose="020F0502020204030204" pitchFamily="34" charset="0"/>
      <p:regular r:id="rId53"/>
      <p:bold r:id="rId54"/>
      <p:italic r:id="rId55"/>
      <p:boldItalic r:id="rId56"/>
    </p:embeddedFont>
    <p:embeddedFont>
      <p:font typeface="Calibri Light" panose="020F0302020204030204" pitchFamily="34" charset="0"/>
      <p:regular r:id="rId57"/>
      <p:italic r:id="rId5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21E06"/>
    <a:srgbClr val="672F0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75220" autoAdjust="0"/>
  </p:normalViewPr>
  <p:slideViewPr>
    <p:cSldViewPr snapToGrid="0">
      <p:cViewPr varScale="1">
        <p:scale>
          <a:sx n="103" d="100"/>
          <a:sy n="103" d="100"/>
        </p:scale>
        <p:origin x="138" y="72"/>
      </p:cViewPr>
      <p:guideLst/>
    </p:cSldViewPr>
  </p:slideViewPr>
  <p:notesTextViewPr>
    <p:cViewPr>
      <p:scale>
        <a:sx n="150" d="100"/>
        <a:sy n="15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font" Target="fonts/font1.fntdata"/><Relationship Id="rId50" Type="http://schemas.openxmlformats.org/officeDocument/2006/relationships/font" Target="fonts/font4.fntdata"/><Relationship Id="rId55" Type="http://schemas.openxmlformats.org/officeDocument/2006/relationships/font" Target="fonts/font9.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font" Target="fonts/font8.fntdata"/><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font" Target="fonts/font7.fntdata"/><Relationship Id="rId58" Type="http://schemas.openxmlformats.org/officeDocument/2006/relationships/font" Target="fonts/font12.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3.fntdata"/><Relationship Id="rId57" Type="http://schemas.openxmlformats.org/officeDocument/2006/relationships/font" Target="fonts/font11.fntdata"/><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6.fntdata"/><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font" Target="fonts/font2.fntdata"/><Relationship Id="rId56" Type="http://schemas.openxmlformats.org/officeDocument/2006/relationships/font" Target="fonts/font10.fntdata"/><Relationship Id="rId8" Type="http://schemas.openxmlformats.org/officeDocument/2006/relationships/slide" Target="slides/slide7.xml"/><Relationship Id="rId51" Type="http://schemas.openxmlformats.org/officeDocument/2006/relationships/font" Target="fonts/font5.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5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0C00DC9-D409-4CE7-80A4-B0E43C8914BA}" type="datetimeFigureOut">
              <a:rPr lang="en-US" smtClean="0"/>
              <a:t>2/22/2015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34CA0F7-CFDF-41BE-8D54-A86AC7FEC8BF}" type="slidenum">
              <a:rPr lang="en-US" smtClean="0"/>
              <a:t>‹#›</a:t>
            </a:fld>
            <a:endParaRPr lang="en-US"/>
          </a:p>
        </p:txBody>
      </p:sp>
    </p:spTree>
    <p:extLst>
      <p:ext uri="{BB962C8B-B14F-4D97-AF65-F5344CB8AC3E}">
        <p14:creationId xmlns:p14="http://schemas.microsoft.com/office/powerpoint/2010/main" val="20026340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We’ve gone over the definition</a:t>
            </a:r>
            <a:r>
              <a:rPr lang="en-US" baseline="0" dirty="0" smtClean="0"/>
              <a:t> of apologetics and why we should all endeavor to be at least somewhat proficient at it.  Then we covered the misunderstandings between the Protestant and Catholic versions lf the ten commandments, and finally the issues abut idolatry and the actual teachings of the Church and the practices of Catholics.</a:t>
            </a:r>
          </a:p>
          <a:p>
            <a:endParaRPr lang="en-US" baseline="0" dirty="0" smtClean="0"/>
          </a:p>
        </p:txBody>
      </p:sp>
      <p:sp>
        <p:nvSpPr>
          <p:cNvPr id="4" name="Slide Number Placeholder 3"/>
          <p:cNvSpPr>
            <a:spLocks noGrp="1"/>
          </p:cNvSpPr>
          <p:nvPr>
            <p:ph type="sldNum" sz="quarter" idx="10"/>
          </p:nvPr>
        </p:nvSpPr>
        <p:spPr/>
        <p:txBody>
          <a:bodyPr/>
          <a:lstStyle/>
          <a:p>
            <a:fld id="{C34CA0F7-CFDF-41BE-8D54-A86AC7FEC8BF}" type="slidenum">
              <a:rPr lang="en-US" smtClean="0"/>
              <a:t>1</a:t>
            </a:fld>
            <a:endParaRPr lang="en-US"/>
          </a:p>
        </p:txBody>
      </p:sp>
    </p:spTree>
    <p:extLst>
      <p:ext uri="{BB962C8B-B14F-4D97-AF65-F5344CB8AC3E}">
        <p14:creationId xmlns:p14="http://schemas.microsoft.com/office/powerpoint/2010/main" val="2970723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week</a:t>
            </a:r>
            <a:r>
              <a:rPr lang="en-US" baseline="0" dirty="0" smtClean="0"/>
              <a:t> we’ll talk about Mary’s perpetual virginity, and the Immaculate conception. and.</a:t>
            </a:r>
          </a:p>
          <a:p>
            <a:r>
              <a:rPr lang="en-US" sz="1200" baseline="0" dirty="0" smtClean="0">
                <a:latin typeface="Trebuchet MS" panose="020B0603020202020204" pitchFamily="34" charset="0"/>
              </a:rPr>
              <a:t>We’ll cover </a:t>
            </a:r>
            <a:r>
              <a:rPr lang="en-US" baseline="0" dirty="0" smtClean="0"/>
              <a:t>Mary’s assumption into Heaven, </a:t>
            </a:r>
            <a:r>
              <a:rPr lang="en-US" sz="1200" baseline="0" dirty="0" smtClean="0">
                <a:latin typeface="Trebuchet MS" panose="020B0603020202020204" pitchFamily="34" charset="0"/>
              </a:rPr>
              <a:t>May as Queen of heaven and Mary as the ark of the new covenant next time.</a:t>
            </a:r>
            <a:endParaRPr lang="en-US" sz="1200" dirty="0" smtClean="0">
              <a:latin typeface="Trebuchet MS" panose="020B0603020202020204" pitchFamily="34" charset="0"/>
            </a:endParaRPr>
          </a:p>
          <a:p>
            <a:endParaRPr lang="en-US" dirty="0"/>
          </a:p>
        </p:txBody>
      </p:sp>
      <p:sp>
        <p:nvSpPr>
          <p:cNvPr id="4" name="Slide Number Placeholder 3"/>
          <p:cNvSpPr>
            <a:spLocks noGrp="1"/>
          </p:cNvSpPr>
          <p:nvPr>
            <p:ph type="sldNum" sz="quarter" idx="10"/>
          </p:nvPr>
        </p:nvSpPr>
        <p:spPr/>
        <p:txBody>
          <a:bodyPr/>
          <a:lstStyle/>
          <a:p>
            <a:fld id="{C34CA0F7-CFDF-41BE-8D54-A86AC7FEC8BF}" type="slidenum">
              <a:rPr lang="en-US" smtClean="0"/>
              <a:t>10</a:t>
            </a:fld>
            <a:endParaRPr lang="en-US"/>
          </a:p>
        </p:txBody>
      </p:sp>
    </p:spTree>
    <p:extLst>
      <p:ext uri="{BB962C8B-B14F-4D97-AF65-F5344CB8AC3E}">
        <p14:creationId xmlns:p14="http://schemas.microsoft.com/office/powerpoint/2010/main" val="37666725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common objection to Mary’s perpetual virginity</a:t>
            </a:r>
            <a:r>
              <a:rPr lang="en-US" baseline="0" dirty="0" smtClean="0"/>
              <a:t> is the frequent mention of the brothers and sisters of Jesus.</a:t>
            </a:r>
            <a:endParaRPr lang="en-US" sz="1200" dirty="0" smtClean="0">
              <a:latin typeface="Trebuchet MS" panose="020B0603020202020204" pitchFamily="34" charset="0"/>
            </a:endParaRPr>
          </a:p>
          <a:p>
            <a:endParaRPr lang="en-US" dirty="0"/>
          </a:p>
        </p:txBody>
      </p:sp>
      <p:sp>
        <p:nvSpPr>
          <p:cNvPr id="4" name="Slide Number Placeholder 3"/>
          <p:cNvSpPr>
            <a:spLocks noGrp="1"/>
          </p:cNvSpPr>
          <p:nvPr>
            <p:ph type="sldNum" sz="quarter" idx="10"/>
          </p:nvPr>
        </p:nvSpPr>
        <p:spPr/>
        <p:txBody>
          <a:bodyPr/>
          <a:lstStyle/>
          <a:p>
            <a:fld id="{C34CA0F7-CFDF-41BE-8D54-A86AC7FEC8BF}" type="slidenum">
              <a:rPr lang="en-US" smtClean="0"/>
              <a:t>11</a:t>
            </a:fld>
            <a:endParaRPr lang="en-US"/>
          </a:p>
        </p:txBody>
      </p:sp>
    </p:spTree>
    <p:extLst>
      <p:ext uri="{BB962C8B-B14F-4D97-AF65-F5344CB8AC3E}">
        <p14:creationId xmlns:p14="http://schemas.microsoft.com/office/powerpoint/2010/main" val="4558333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common objection to Mary’s perpetual virginity</a:t>
            </a:r>
            <a:r>
              <a:rPr lang="en-US" baseline="0" dirty="0" smtClean="0"/>
              <a:t> is the frequent mention of the brothers and sisters of Jesus.</a:t>
            </a:r>
            <a:endParaRPr lang="en-US" sz="1200" dirty="0" smtClean="0">
              <a:latin typeface="Trebuchet MS" panose="020B0603020202020204" pitchFamily="34" charset="0"/>
            </a:endParaRPr>
          </a:p>
          <a:p>
            <a:endParaRPr lang="en-US" dirty="0"/>
          </a:p>
        </p:txBody>
      </p:sp>
      <p:sp>
        <p:nvSpPr>
          <p:cNvPr id="4" name="Slide Number Placeholder 3"/>
          <p:cNvSpPr>
            <a:spLocks noGrp="1"/>
          </p:cNvSpPr>
          <p:nvPr>
            <p:ph type="sldNum" sz="quarter" idx="10"/>
          </p:nvPr>
        </p:nvSpPr>
        <p:spPr/>
        <p:txBody>
          <a:bodyPr/>
          <a:lstStyle/>
          <a:p>
            <a:fld id="{C34CA0F7-CFDF-41BE-8D54-A86AC7FEC8BF}" type="slidenum">
              <a:rPr lang="en-US" smtClean="0"/>
              <a:t>12</a:t>
            </a:fld>
            <a:endParaRPr lang="en-US"/>
          </a:p>
        </p:txBody>
      </p:sp>
    </p:spTree>
    <p:extLst>
      <p:ext uri="{BB962C8B-B14F-4D97-AF65-F5344CB8AC3E}">
        <p14:creationId xmlns:p14="http://schemas.microsoft.com/office/powerpoint/2010/main" val="38815808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Here is a prime example of how biblical interpretation must rely not only on what you directly read from your particular translation, but also on the history, culture and use of language at the time of its writing.</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To understand this, let’s take a look at some Old Testament passages:</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C34CA0F7-CFDF-41BE-8D54-A86AC7FEC8BF}" type="slidenum">
              <a:rPr lang="en-US" smtClean="0"/>
              <a:t>13</a:t>
            </a:fld>
            <a:endParaRPr lang="en-US"/>
          </a:p>
        </p:txBody>
      </p:sp>
    </p:spTree>
    <p:extLst>
      <p:ext uri="{BB962C8B-B14F-4D97-AF65-F5344CB8AC3E}">
        <p14:creationId xmlns:p14="http://schemas.microsoft.com/office/powerpoint/2010/main" val="236211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Here is a prime example of how biblical interpretation must rely not only on what you directly read from your particular translation, but also on the history, culture and use of language at the time of its writing.</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To understand this, let’s take a look at some Old Testament passages:</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C34CA0F7-CFDF-41BE-8D54-A86AC7FEC8BF}" type="slidenum">
              <a:rPr lang="en-US" smtClean="0"/>
              <a:t>14</a:t>
            </a:fld>
            <a:endParaRPr lang="en-US"/>
          </a:p>
        </p:txBody>
      </p:sp>
    </p:spTree>
    <p:extLst>
      <p:ext uri="{BB962C8B-B14F-4D97-AF65-F5344CB8AC3E}">
        <p14:creationId xmlns:p14="http://schemas.microsoft.com/office/powerpoint/2010/main" val="21191129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So suddenly,</a:t>
            </a:r>
            <a:r>
              <a:rPr lang="en-US" sz="1200" kern="1200" baseline="0" dirty="0" smtClean="0">
                <a:solidFill>
                  <a:schemeClr val="tx1"/>
                </a:solidFill>
                <a:effectLst/>
                <a:latin typeface="+mn-lt"/>
                <a:ea typeface="+mn-ea"/>
                <a:cs typeface="+mn-cs"/>
              </a:rPr>
              <a:t> within just a few passages, Lot becomes Abram’s brother, not his nephew.</a:t>
            </a:r>
            <a:endParaRPr lang="en-US" sz="1200" kern="1200" dirty="0" smtClean="0">
              <a:solidFill>
                <a:schemeClr val="tx1"/>
              </a:solidFill>
              <a:effectLst/>
              <a:latin typeface="+mn-lt"/>
              <a:ea typeface="+mn-ea"/>
              <a:cs typeface="+mn-cs"/>
            </a:endParaRPr>
          </a:p>
          <a:p>
            <a:endParaRPr lang="en-US" dirty="0" smtClean="0"/>
          </a:p>
          <a:p>
            <a:endParaRPr lang="en-US" dirty="0"/>
          </a:p>
        </p:txBody>
      </p:sp>
      <p:sp>
        <p:nvSpPr>
          <p:cNvPr id="4" name="Slide Number Placeholder 3"/>
          <p:cNvSpPr>
            <a:spLocks noGrp="1"/>
          </p:cNvSpPr>
          <p:nvPr>
            <p:ph type="sldNum" sz="quarter" idx="10"/>
          </p:nvPr>
        </p:nvSpPr>
        <p:spPr/>
        <p:txBody>
          <a:bodyPr/>
          <a:lstStyle/>
          <a:p>
            <a:fld id="{C34CA0F7-CFDF-41BE-8D54-A86AC7FEC8BF}" type="slidenum">
              <a:rPr lang="en-US" smtClean="0"/>
              <a:t>15</a:t>
            </a:fld>
            <a:endParaRPr lang="en-US"/>
          </a:p>
        </p:txBody>
      </p:sp>
    </p:spTree>
    <p:extLst>
      <p:ext uri="{BB962C8B-B14F-4D97-AF65-F5344CB8AC3E}">
        <p14:creationId xmlns:p14="http://schemas.microsoft.com/office/powerpoint/2010/main" val="30615986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Is this a contradiction, or inaccuracy in the scriptures? No, here is the problem: in the ancient languages of the Middle East, the Hebrew word </a:t>
            </a:r>
            <a:r>
              <a:rPr lang="en-US" sz="1200" b="1" kern="1200" dirty="0" err="1" smtClean="0">
                <a:solidFill>
                  <a:schemeClr val="tx1"/>
                </a:solidFill>
                <a:effectLst/>
                <a:latin typeface="+mn-lt"/>
                <a:ea typeface="+mn-ea"/>
                <a:cs typeface="+mn-cs"/>
              </a:rPr>
              <a:t>אח</a:t>
            </a:r>
            <a:r>
              <a:rPr lang="en-US" sz="1200" kern="1200" dirty="0" smtClean="0">
                <a:solidFill>
                  <a:schemeClr val="tx1"/>
                </a:solidFill>
                <a:effectLst/>
                <a:latin typeface="+mn-lt"/>
                <a:ea typeface="+mn-ea"/>
                <a:cs typeface="+mn-cs"/>
              </a:rPr>
              <a:t> or </a:t>
            </a:r>
            <a:r>
              <a:rPr lang="en-US" sz="1200" b="1" kern="1200" dirty="0" err="1" smtClean="0">
                <a:solidFill>
                  <a:schemeClr val="tx1"/>
                </a:solidFill>
                <a:effectLst/>
                <a:latin typeface="+mn-lt"/>
                <a:ea typeface="+mn-ea"/>
                <a:cs typeface="+mn-cs"/>
              </a:rPr>
              <a:t>awkh</a:t>
            </a:r>
            <a:r>
              <a:rPr lang="en-US" sz="1200" kern="1200" dirty="0" smtClean="0">
                <a:solidFill>
                  <a:schemeClr val="tx1"/>
                </a:solidFill>
                <a:effectLst/>
                <a:latin typeface="+mn-lt"/>
                <a:ea typeface="+mn-ea"/>
                <a:cs typeface="+mn-cs"/>
              </a:rPr>
              <a:t> was the only word used to describe male relatives. Every male in your immediate extended family was your </a:t>
            </a:r>
            <a:r>
              <a:rPr lang="en-US" sz="1200" b="1" kern="1200" dirty="0" smtClean="0">
                <a:solidFill>
                  <a:schemeClr val="tx1"/>
                </a:solidFill>
                <a:effectLst/>
                <a:latin typeface="+mn-lt"/>
                <a:ea typeface="+mn-ea"/>
                <a:cs typeface="+mn-cs"/>
              </a:rPr>
              <a:t>brother.</a:t>
            </a:r>
            <a:r>
              <a:rPr lang="en-US" sz="1200" kern="1200" dirty="0" smtClean="0">
                <a:solidFill>
                  <a:schemeClr val="tx1"/>
                </a:solidFill>
                <a:effectLst/>
                <a:latin typeface="+mn-lt"/>
                <a:ea typeface="+mn-ea"/>
                <a:cs typeface="+mn-cs"/>
              </a:rPr>
              <a:t> Likewise the word for </a:t>
            </a:r>
            <a:r>
              <a:rPr lang="en-US" sz="1200" b="1" kern="1200" dirty="0" smtClean="0">
                <a:solidFill>
                  <a:schemeClr val="tx1"/>
                </a:solidFill>
                <a:effectLst/>
                <a:latin typeface="+mn-lt"/>
                <a:ea typeface="+mn-ea"/>
                <a:cs typeface="+mn-cs"/>
              </a:rPr>
              <a:t>sister </a:t>
            </a:r>
            <a:r>
              <a:rPr lang="en-US" sz="1200" kern="1200" dirty="0" smtClean="0">
                <a:solidFill>
                  <a:schemeClr val="tx1"/>
                </a:solidFill>
                <a:effectLst/>
                <a:latin typeface="+mn-lt"/>
                <a:ea typeface="+mn-ea"/>
                <a:cs typeface="+mn-cs"/>
              </a:rPr>
              <a:t>was</a:t>
            </a:r>
            <a:r>
              <a:rPr lang="en-US" sz="1200" b="1" kern="1200" dirty="0" smtClean="0">
                <a:solidFill>
                  <a:schemeClr val="tx1"/>
                </a:solidFill>
                <a:effectLst/>
                <a:latin typeface="+mn-lt"/>
                <a:ea typeface="+mn-ea"/>
                <a:cs typeface="+mn-cs"/>
              </a:rPr>
              <a:t> </a:t>
            </a:r>
            <a:r>
              <a:rPr lang="en-US" sz="1200" b="1" kern="1200" dirty="0" err="1" smtClean="0">
                <a:solidFill>
                  <a:schemeClr val="tx1"/>
                </a:solidFill>
                <a:effectLst/>
                <a:latin typeface="+mn-lt"/>
                <a:ea typeface="+mn-ea"/>
                <a:cs typeface="+mn-cs"/>
              </a:rPr>
              <a:t>אחות</a:t>
            </a:r>
            <a:r>
              <a:rPr lang="en-US" sz="1200" kern="1200" dirty="0" smtClean="0">
                <a:solidFill>
                  <a:schemeClr val="tx1"/>
                </a:solidFill>
                <a:effectLst/>
                <a:latin typeface="+mn-lt"/>
                <a:ea typeface="+mn-ea"/>
                <a:cs typeface="+mn-cs"/>
              </a:rPr>
              <a:t> or </a:t>
            </a:r>
            <a:r>
              <a:rPr lang="en-US" sz="1200" b="1" kern="1200" dirty="0" err="1" smtClean="0">
                <a:solidFill>
                  <a:schemeClr val="tx1"/>
                </a:solidFill>
                <a:effectLst/>
                <a:latin typeface="+mn-lt"/>
                <a:ea typeface="+mn-ea"/>
                <a:cs typeface="+mn-cs"/>
              </a:rPr>
              <a:t>achoth</a:t>
            </a:r>
            <a:r>
              <a:rPr lang="en-US" sz="1200" kern="1200" dirty="0" smtClean="0">
                <a:solidFill>
                  <a:schemeClr val="tx1"/>
                </a:solidFill>
                <a:effectLst/>
                <a:latin typeface="+mn-lt"/>
                <a:ea typeface="+mn-ea"/>
                <a:cs typeface="+mn-cs"/>
              </a:rPr>
              <a:t> and</a:t>
            </a:r>
          </a:p>
          <a:p>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In some translations, in </a:t>
            </a:r>
            <a:r>
              <a:rPr lang="en-US" sz="1200" b="1" kern="1200" dirty="0" smtClean="0">
                <a:solidFill>
                  <a:schemeClr val="tx1"/>
                </a:solidFill>
                <a:effectLst/>
                <a:latin typeface="+mn-lt"/>
                <a:ea typeface="+mn-ea"/>
                <a:cs typeface="+mn-cs"/>
              </a:rPr>
              <a:t>Genesis 14:12</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brother</a:t>
            </a:r>
            <a:r>
              <a:rPr lang="en-US" sz="1200" kern="1200" dirty="0" smtClean="0">
                <a:solidFill>
                  <a:schemeClr val="tx1"/>
                </a:solidFill>
                <a:effectLst/>
                <a:latin typeface="+mn-lt"/>
                <a:ea typeface="+mn-ea"/>
                <a:cs typeface="+mn-cs"/>
              </a:rPr>
              <a:t> has been replace with </a:t>
            </a:r>
            <a:r>
              <a:rPr lang="en-US" sz="1200" b="1" kern="1200" dirty="0" smtClean="0">
                <a:solidFill>
                  <a:schemeClr val="tx1"/>
                </a:solidFill>
                <a:effectLst/>
                <a:latin typeface="+mn-lt"/>
                <a:ea typeface="+mn-ea"/>
                <a:cs typeface="+mn-cs"/>
              </a:rPr>
              <a:t>nephew</a:t>
            </a:r>
            <a:r>
              <a:rPr lang="en-US" sz="1200" kern="1200" dirty="0" smtClean="0">
                <a:solidFill>
                  <a:schemeClr val="tx1"/>
                </a:solidFill>
                <a:effectLst/>
                <a:latin typeface="+mn-lt"/>
                <a:ea typeface="+mn-ea"/>
                <a:cs typeface="+mn-cs"/>
              </a:rPr>
              <a:t>, and in verse </a:t>
            </a:r>
            <a:r>
              <a:rPr lang="en-US" sz="1200" b="1" kern="1200" dirty="0" smtClean="0">
                <a:solidFill>
                  <a:schemeClr val="tx1"/>
                </a:solidFill>
                <a:effectLst/>
                <a:latin typeface="+mn-lt"/>
                <a:ea typeface="+mn-ea"/>
                <a:cs typeface="+mn-cs"/>
              </a:rPr>
              <a:t>14</a:t>
            </a:r>
            <a:r>
              <a:rPr lang="en-US" sz="1200" kern="1200" dirty="0" smtClean="0">
                <a:solidFill>
                  <a:schemeClr val="tx1"/>
                </a:solidFill>
                <a:effectLst/>
                <a:latin typeface="+mn-lt"/>
                <a:ea typeface="+mn-ea"/>
                <a:cs typeface="+mn-cs"/>
              </a:rPr>
              <a:t> with </a:t>
            </a:r>
            <a:r>
              <a:rPr lang="en-US" sz="1200" b="1" kern="1200" dirty="0" smtClean="0">
                <a:solidFill>
                  <a:schemeClr val="tx1"/>
                </a:solidFill>
                <a:effectLst/>
                <a:latin typeface="+mn-lt"/>
                <a:ea typeface="+mn-ea"/>
                <a:cs typeface="+mn-cs"/>
              </a:rPr>
              <a:t>kinsman</a:t>
            </a:r>
            <a:r>
              <a:rPr lang="en-US" sz="1200" kern="1200" dirty="0" smtClean="0">
                <a:solidFill>
                  <a:schemeClr val="tx1"/>
                </a:solidFill>
                <a:effectLst/>
                <a:latin typeface="+mn-lt"/>
                <a:ea typeface="+mn-ea"/>
                <a:cs typeface="+mn-cs"/>
              </a:rPr>
              <a:t>, because even though the original word used was </a:t>
            </a:r>
            <a:r>
              <a:rPr lang="en-US" sz="1200" b="1" kern="1200" dirty="0" err="1" smtClean="0">
                <a:solidFill>
                  <a:schemeClr val="tx1"/>
                </a:solidFill>
                <a:effectLst/>
                <a:latin typeface="+mn-lt"/>
                <a:ea typeface="+mn-ea"/>
                <a:cs typeface="+mn-cs"/>
              </a:rPr>
              <a:t>awkh</a:t>
            </a:r>
            <a:r>
              <a:rPr lang="en-US" sz="1200" b="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or</a:t>
            </a:r>
            <a:r>
              <a:rPr lang="en-US" sz="1200" b="1" kern="1200" dirty="0" smtClean="0">
                <a:solidFill>
                  <a:schemeClr val="tx1"/>
                </a:solidFill>
                <a:effectLst/>
                <a:latin typeface="+mn-lt"/>
                <a:ea typeface="+mn-ea"/>
                <a:cs typeface="+mn-cs"/>
              </a:rPr>
              <a:t> brother</a:t>
            </a:r>
            <a:r>
              <a:rPr lang="en-US" sz="1200" kern="1200" dirty="0" smtClean="0">
                <a:solidFill>
                  <a:schemeClr val="tx1"/>
                </a:solidFill>
                <a:effectLst/>
                <a:latin typeface="+mn-lt"/>
                <a:ea typeface="+mn-ea"/>
                <a:cs typeface="+mn-cs"/>
              </a:rPr>
              <a:t> we know from chapter </a:t>
            </a:r>
            <a:r>
              <a:rPr lang="en-US" sz="1200" b="1" kern="1200" dirty="0" smtClean="0">
                <a:solidFill>
                  <a:schemeClr val="tx1"/>
                </a:solidFill>
                <a:effectLst/>
                <a:latin typeface="+mn-lt"/>
                <a:ea typeface="+mn-ea"/>
                <a:cs typeface="+mn-cs"/>
              </a:rPr>
              <a:t>11:27</a:t>
            </a:r>
            <a:r>
              <a:rPr lang="en-US" sz="1200" kern="1200" dirty="0" smtClean="0">
                <a:solidFill>
                  <a:schemeClr val="tx1"/>
                </a:solidFill>
                <a:effectLst/>
                <a:latin typeface="+mn-lt"/>
                <a:ea typeface="+mn-ea"/>
                <a:cs typeface="+mn-cs"/>
              </a:rPr>
              <a:t> that Lot is clearly the son of Abrams actual brother Haran, or Abrams nephew.</a:t>
            </a:r>
          </a:p>
          <a:p>
            <a:r>
              <a:rPr lang="en-US" sz="1200" kern="1200" dirty="0" smtClean="0">
                <a:solidFill>
                  <a:schemeClr val="tx1"/>
                </a:solidFill>
                <a:effectLst/>
                <a:latin typeface="+mn-lt"/>
                <a:ea typeface="+mn-ea"/>
                <a:cs typeface="+mn-cs"/>
              </a:rPr>
              <a:t> was used to describe all female relatives within your close extended family. There were no words to describe cousin, aunt, uncle, niece or nephew.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34CA0F7-CFDF-41BE-8D54-A86AC7FEC8BF}" type="slidenum">
              <a:rPr lang="en-US" smtClean="0"/>
              <a:t>16</a:t>
            </a:fld>
            <a:endParaRPr lang="en-US"/>
          </a:p>
        </p:txBody>
      </p:sp>
    </p:spTree>
    <p:extLst>
      <p:ext uri="{BB962C8B-B14F-4D97-AF65-F5344CB8AC3E}">
        <p14:creationId xmlns:p14="http://schemas.microsoft.com/office/powerpoint/2010/main" val="135729994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This clarifies that in Mark 6:3, that James and </a:t>
            </a:r>
            <a:r>
              <a:rPr lang="en-US" sz="1200" kern="1200" dirty="0" err="1" smtClean="0">
                <a:solidFill>
                  <a:schemeClr val="tx1"/>
                </a:solidFill>
                <a:effectLst/>
                <a:latin typeface="+mn-lt"/>
                <a:ea typeface="+mn-ea"/>
                <a:cs typeface="+mn-cs"/>
              </a:rPr>
              <a:t>Joses</a:t>
            </a:r>
            <a:r>
              <a:rPr lang="en-US" sz="1200" kern="1200" dirty="0" smtClean="0">
                <a:solidFill>
                  <a:schemeClr val="tx1"/>
                </a:solidFill>
                <a:effectLst/>
                <a:latin typeface="+mn-lt"/>
                <a:ea typeface="+mn-ea"/>
                <a:cs typeface="+mn-cs"/>
              </a:rPr>
              <a:t> were </a:t>
            </a:r>
            <a:r>
              <a:rPr lang="en-US" sz="1200" b="1" i="1" kern="1200" dirty="0" smtClean="0">
                <a:solidFill>
                  <a:schemeClr val="tx1"/>
                </a:solidFill>
                <a:effectLst/>
                <a:latin typeface="+mn-lt"/>
                <a:ea typeface="+mn-ea"/>
                <a:cs typeface="+mn-cs"/>
              </a:rPr>
              <a:t>NOT</a:t>
            </a:r>
            <a:r>
              <a:rPr lang="en-US" sz="1200" kern="1200" dirty="0" smtClean="0">
                <a:solidFill>
                  <a:schemeClr val="tx1"/>
                </a:solidFill>
                <a:effectLst/>
                <a:latin typeface="+mn-lt"/>
                <a:ea typeface="+mn-ea"/>
                <a:cs typeface="+mn-cs"/>
              </a:rPr>
              <a:t> actual brothers of Jesus since they are the sons of another Mary.  We know that Mary the mother of Jesus was at the foot of the cross of Jesus, and was not looking on from a distance with the other women.</a:t>
            </a:r>
          </a:p>
          <a:p>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That the Bible labels them as His brothers, most likely indicates that they were His cousins.  Relatives of either Mary’s side or Josephs side of the extended family.</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34CA0F7-CFDF-41BE-8D54-A86AC7FEC8BF}" type="slidenum">
              <a:rPr lang="en-US" smtClean="0"/>
              <a:t>17</a:t>
            </a:fld>
            <a:endParaRPr lang="en-US"/>
          </a:p>
        </p:txBody>
      </p:sp>
    </p:spTree>
    <p:extLst>
      <p:ext uri="{BB962C8B-B14F-4D97-AF65-F5344CB8AC3E}">
        <p14:creationId xmlns:p14="http://schemas.microsoft.com/office/powerpoint/2010/main" val="266771302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Jewish tradition at this time was that upon the death of the Father, the eldest son took over the responsibility of the care and keeping of the mother. Jesus, clearly hands this honor to his disciple who is not even a kinsman. If he had indeed had many brothers and sisters, this action would have been a grievous insult to his own brothers.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34CA0F7-CFDF-41BE-8D54-A86AC7FEC8BF}" type="slidenum">
              <a:rPr lang="en-US" smtClean="0"/>
              <a:t>18</a:t>
            </a:fld>
            <a:endParaRPr lang="en-US"/>
          </a:p>
        </p:txBody>
      </p:sp>
    </p:spTree>
    <p:extLst>
      <p:ext uri="{BB962C8B-B14F-4D97-AF65-F5344CB8AC3E}">
        <p14:creationId xmlns:p14="http://schemas.microsoft.com/office/powerpoint/2010/main" val="386872721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Jewish tradition at this time was that upon the death of the Father, the eldest son took over the responsibility of the care and keeping of the mother. Jesus, clearly hands this honor to his disciple who is not even a kinsman. If he had indeed had many brothers and sisters, this action would have been a grievous insult to his own brothers.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34CA0F7-CFDF-41BE-8D54-A86AC7FEC8BF}" type="slidenum">
              <a:rPr lang="en-US" smtClean="0"/>
              <a:t>19</a:t>
            </a:fld>
            <a:endParaRPr lang="en-US"/>
          </a:p>
        </p:txBody>
      </p:sp>
    </p:spTree>
    <p:extLst>
      <p:ext uri="{BB962C8B-B14F-4D97-AF65-F5344CB8AC3E}">
        <p14:creationId xmlns:p14="http://schemas.microsoft.com/office/powerpoint/2010/main" val="8715006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Very much related to the last session on idolatry is the notion of worshipping Mary.</a:t>
            </a:r>
          </a:p>
          <a:p>
            <a:r>
              <a:rPr lang="en-US" baseline="0" dirty="0" smtClean="0"/>
              <a:t>This is one of the sticking points with Protestants: That Catholics build idols of Mary and worship her.</a:t>
            </a:r>
          </a:p>
        </p:txBody>
      </p:sp>
      <p:sp>
        <p:nvSpPr>
          <p:cNvPr id="4" name="Slide Number Placeholder 3"/>
          <p:cNvSpPr>
            <a:spLocks noGrp="1"/>
          </p:cNvSpPr>
          <p:nvPr>
            <p:ph type="sldNum" sz="quarter" idx="10"/>
          </p:nvPr>
        </p:nvSpPr>
        <p:spPr/>
        <p:txBody>
          <a:bodyPr/>
          <a:lstStyle/>
          <a:p>
            <a:fld id="{C34CA0F7-CFDF-41BE-8D54-A86AC7FEC8BF}" type="slidenum">
              <a:rPr lang="en-US" smtClean="0"/>
              <a:t>2</a:t>
            </a:fld>
            <a:endParaRPr lang="en-US"/>
          </a:p>
        </p:txBody>
      </p:sp>
    </p:spTree>
    <p:extLst>
      <p:ext uri="{BB962C8B-B14F-4D97-AF65-F5344CB8AC3E}">
        <p14:creationId xmlns:p14="http://schemas.microsoft.com/office/powerpoint/2010/main" val="159476158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So, there were the eleven remaining Apostles, Judas the son of James, some women, Mary the mother of Jesus and his </a:t>
            </a:r>
            <a:r>
              <a:rPr lang="en-US" sz="1200" b="1" kern="1200" dirty="0" smtClean="0">
                <a:solidFill>
                  <a:schemeClr val="tx1"/>
                </a:solidFill>
                <a:effectLst/>
                <a:latin typeface="+mn-lt"/>
                <a:ea typeface="+mn-ea"/>
                <a:cs typeface="+mn-cs"/>
              </a:rPr>
              <a:t>brothers</a:t>
            </a:r>
            <a:r>
              <a:rPr lang="en-US" sz="1200" kern="1200" dirty="0" smtClean="0">
                <a:solidFill>
                  <a:schemeClr val="tx1"/>
                </a:solidFill>
                <a:effectLst/>
                <a:latin typeface="+mn-lt"/>
                <a:ea typeface="+mn-ea"/>
                <a:cs typeface="+mn-cs"/>
              </a:rPr>
              <a:t>.  Let’s assume that “Some” women were the three mentioned earlier, but we can throw in maybe a half dozen more just for argument’s sake, that makes about twenty two people clearly not His </a:t>
            </a:r>
            <a:r>
              <a:rPr lang="en-US" sz="1200" b="1" kern="1200" dirty="0" smtClean="0">
                <a:solidFill>
                  <a:schemeClr val="tx1"/>
                </a:solidFill>
                <a:effectLst/>
                <a:latin typeface="+mn-lt"/>
                <a:ea typeface="+mn-ea"/>
                <a:cs typeface="+mn-cs"/>
              </a:rPr>
              <a:t>brothers</a:t>
            </a:r>
            <a:r>
              <a:rPr lang="en-US" sz="1200" kern="1200" dirty="0" smtClean="0">
                <a:solidFill>
                  <a:schemeClr val="tx1"/>
                </a:solidFill>
                <a:effectLst/>
                <a:latin typeface="+mn-lt"/>
                <a:ea typeface="+mn-ea"/>
                <a:cs typeface="+mn-cs"/>
              </a:rPr>
              <a:t>.  No mention is made of sisters so that leaves around ninety eight </a:t>
            </a:r>
            <a:r>
              <a:rPr lang="en-US" sz="1200" b="1" kern="1200" dirty="0" smtClean="0">
                <a:solidFill>
                  <a:schemeClr val="tx1"/>
                </a:solidFill>
                <a:effectLst/>
                <a:latin typeface="+mn-lt"/>
                <a:ea typeface="+mn-ea"/>
                <a:cs typeface="+mn-cs"/>
              </a:rPr>
              <a:t>brothers</a:t>
            </a:r>
            <a:r>
              <a:rPr lang="en-US" sz="1200" kern="1200" dirty="0" smtClean="0">
                <a:solidFill>
                  <a:schemeClr val="tx1"/>
                </a:solidFill>
                <a:effectLst/>
                <a:latin typeface="+mn-lt"/>
                <a:ea typeface="+mn-ea"/>
                <a:cs typeface="+mn-cs"/>
              </a:rPr>
              <a:t> in the room.  In the literalist sense, Mary could clearly not have been a perpetual virgin since the birth of ninety eight brothers (not counting sisters) would have necessitated the delivery of one set of triplets every year since the birth of Jesus with one year off when she might have had twins.</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34CA0F7-CFDF-41BE-8D54-A86AC7FEC8BF}" type="slidenum">
              <a:rPr lang="en-US" smtClean="0"/>
              <a:t>20</a:t>
            </a:fld>
            <a:endParaRPr lang="en-US"/>
          </a:p>
        </p:txBody>
      </p:sp>
    </p:spTree>
    <p:extLst>
      <p:ext uri="{BB962C8B-B14F-4D97-AF65-F5344CB8AC3E}">
        <p14:creationId xmlns:p14="http://schemas.microsoft.com/office/powerpoint/2010/main" val="116202018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So, there were the eleven remaining Apostles, Judas the son of James, some women, Mary the mother of Jesus and his </a:t>
            </a:r>
            <a:r>
              <a:rPr lang="en-US" sz="1200" b="1" kern="1200" dirty="0" smtClean="0">
                <a:solidFill>
                  <a:schemeClr val="tx1"/>
                </a:solidFill>
                <a:effectLst/>
                <a:latin typeface="+mn-lt"/>
                <a:ea typeface="+mn-ea"/>
                <a:cs typeface="+mn-cs"/>
              </a:rPr>
              <a:t>brothers</a:t>
            </a:r>
            <a:r>
              <a:rPr lang="en-US" sz="1200" kern="1200" dirty="0" smtClean="0">
                <a:solidFill>
                  <a:schemeClr val="tx1"/>
                </a:solidFill>
                <a:effectLst/>
                <a:latin typeface="+mn-lt"/>
                <a:ea typeface="+mn-ea"/>
                <a:cs typeface="+mn-cs"/>
              </a:rPr>
              <a:t>.  Let’s assume that “Some” women were the three mentioned earlier, but we can throw in maybe a half dozen more just for argument’s sake, that makes about twenty two people clearly not His </a:t>
            </a:r>
            <a:r>
              <a:rPr lang="en-US" sz="1200" b="1" kern="1200" dirty="0" smtClean="0">
                <a:solidFill>
                  <a:schemeClr val="tx1"/>
                </a:solidFill>
                <a:effectLst/>
                <a:latin typeface="+mn-lt"/>
                <a:ea typeface="+mn-ea"/>
                <a:cs typeface="+mn-cs"/>
              </a:rPr>
              <a:t>brothers</a:t>
            </a:r>
            <a:r>
              <a:rPr lang="en-US" sz="1200" kern="1200" dirty="0" smtClean="0">
                <a:solidFill>
                  <a:schemeClr val="tx1"/>
                </a:solidFill>
                <a:effectLst/>
                <a:latin typeface="+mn-lt"/>
                <a:ea typeface="+mn-ea"/>
                <a:cs typeface="+mn-cs"/>
              </a:rPr>
              <a:t>.  No mention is made of sisters so that leaves around ninety eight </a:t>
            </a:r>
            <a:r>
              <a:rPr lang="en-US" sz="1200" b="1" kern="1200" dirty="0" smtClean="0">
                <a:solidFill>
                  <a:schemeClr val="tx1"/>
                </a:solidFill>
                <a:effectLst/>
                <a:latin typeface="+mn-lt"/>
                <a:ea typeface="+mn-ea"/>
                <a:cs typeface="+mn-cs"/>
              </a:rPr>
              <a:t>brothers</a:t>
            </a:r>
            <a:r>
              <a:rPr lang="en-US" sz="1200" kern="1200" dirty="0" smtClean="0">
                <a:solidFill>
                  <a:schemeClr val="tx1"/>
                </a:solidFill>
                <a:effectLst/>
                <a:latin typeface="+mn-lt"/>
                <a:ea typeface="+mn-ea"/>
                <a:cs typeface="+mn-cs"/>
              </a:rPr>
              <a:t> in the room.  In the literalist sense, Mary could clearly not have been a perpetual virgin since the birth of ninety eight brothers (not counting sisters) would have necessitated the delivery of one set of triplets every year since the birth of Jesus with one year off when she might have had twins.</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34CA0F7-CFDF-41BE-8D54-A86AC7FEC8BF}" type="slidenum">
              <a:rPr lang="en-US" smtClean="0"/>
              <a:t>21</a:t>
            </a:fld>
            <a:endParaRPr lang="en-US"/>
          </a:p>
        </p:txBody>
      </p:sp>
    </p:spTree>
    <p:extLst>
      <p:ext uri="{BB962C8B-B14F-4D97-AF65-F5344CB8AC3E}">
        <p14:creationId xmlns:p14="http://schemas.microsoft.com/office/powerpoint/2010/main" val="212000333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34CA0F7-CFDF-41BE-8D54-A86AC7FEC8BF}" type="slidenum">
              <a:rPr lang="en-US" smtClean="0"/>
              <a:t>22</a:t>
            </a:fld>
            <a:endParaRPr lang="en-US"/>
          </a:p>
        </p:txBody>
      </p:sp>
    </p:spTree>
    <p:extLst>
      <p:ext uri="{BB962C8B-B14F-4D97-AF65-F5344CB8AC3E}">
        <p14:creationId xmlns:p14="http://schemas.microsoft.com/office/powerpoint/2010/main" val="14330720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Several </a:t>
            </a:r>
            <a:r>
              <a:rPr lang="en-US" sz="1200" kern="1200" dirty="0" smtClean="0">
                <a:solidFill>
                  <a:schemeClr val="tx1"/>
                </a:solidFill>
                <a:effectLst/>
                <a:latin typeface="+mn-lt"/>
                <a:ea typeface="+mn-ea"/>
                <a:cs typeface="+mn-cs"/>
              </a:rPr>
              <a:t>additional </a:t>
            </a:r>
            <a:r>
              <a:rPr lang="en-US" sz="1200" kern="1200" dirty="0" smtClean="0">
                <a:solidFill>
                  <a:schemeClr val="tx1"/>
                </a:solidFill>
                <a:effectLst/>
                <a:latin typeface="+mn-lt"/>
                <a:ea typeface="+mn-ea"/>
                <a:cs typeface="+mn-cs"/>
              </a:rPr>
              <a:t>paragraphs are listed in your handouts.</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34CA0F7-CFDF-41BE-8D54-A86AC7FEC8BF}" type="slidenum">
              <a:rPr lang="en-US" smtClean="0"/>
              <a:t>23</a:t>
            </a:fld>
            <a:endParaRPr lang="en-US"/>
          </a:p>
        </p:txBody>
      </p:sp>
    </p:spTree>
    <p:extLst>
      <p:ext uri="{BB962C8B-B14F-4D97-AF65-F5344CB8AC3E}">
        <p14:creationId xmlns:p14="http://schemas.microsoft.com/office/powerpoint/2010/main" val="243796525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First, let’s clarify what Immaculate Conception is about.  It is a common misconception among non-Catholics that it is about Jesus, and even some Catholics believe this. Certainly His conception was immaculate and without sin as must be since He is of God, in God and is God himself, one with the trinity.</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But the Church has established the dogma that Mary also was born without original sin. “That Jesus saved her even from the taint of original sin at the moment of her creation.” And she remained sinless throughout her lifetime.</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34CA0F7-CFDF-41BE-8D54-A86AC7FEC8BF}" type="slidenum">
              <a:rPr lang="en-US" smtClean="0"/>
              <a:t>24</a:t>
            </a:fld>
            <a:endParaRPr lang="en-US"/>
          </a:p>
        </p:txBody>
      </p:sp>
    </p:spTree>
    <p:extLst>
      <p:ext uri="{BB962C8B-B14F-4D97-AF65-F5344CB8AC3E}">
        <p14:creationId xmlns:p14="http://schemas.microsoft.com/office/powerpoint/2010/main" val="251595075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So where is that in the Bible</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34CA0F7-CFDF-41BE-8D54-A86AC7FEC8BF}" type="slidenum">
              <a:rPr lang="en-US" smtClean="0"/>
              <a:t>25</a:t>
            </a:fld>
            <a:endParaRPr lang="en-US"/>
          </a:p>
        </p:txBody>
      </p:sp>
    </p:spTree>
    <p:extLst>
      <p:ext uri="{BB962C8B-B14F-4D97-AF65-F5344CB8AC3E}">
        <p14:creationId xmlns:p14="http://schemas.microsoft.com/office/powerpoint/2010/main" val="252473357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When speaking to a non-Catholic about questions such as these we can turn to the original idea of Sola Scriptura, that everything Christian must be found in the Bible.  Ask a simple question. “Do you believe in the Trinity?” for 99% of Christians the answer will be “Yes.” Then ask them where the word trinity appears in the Bible.  You have very simply confirmed that NOT all Christian concepts are found directly in the Bible.</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34CA0F7-CFDF-41BE-8D54-A86AC7FEC8BF}" type="slidenum">
              <a:rPr lang="en-US" smtClean="0"/>
              <a:t>26</a:t>
            </a:fld>
            <a:endParaRPr lang="en-US"/>
          </a:p>
        </p:txBody>
      </p:sp>
    </p:spTree>
    <p:extLst>
      <p:ext uri="{BB962C8B-B14F-4D97-AF65-F5344CB8AC3E}">
        <p14:creationId xmlns:p14="http://schemas.microsoft.com/office/powerpoint/2010/main" val="25027720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Then your next question could logically be, “Could God have created Mary without sin if He wanted to?”</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34CA0F7-CFDF-41BE-8D54-A86AC7FEC8BF}" type="slidenum">
              <a:rPr lang="en-US" smtClean="0"/>
              <a:t>27</a:t>
            </a:fld>
            <a:endParaRPr lang="en-US"/>
          </a:p>
        </p:txBody>
      </p:sp>
    </p:spTree>
    <p:extLst>
      <p:ext uri="{BB962C8B-B14F-4D97-AF65-F5344CB8AC3E}">
        <p14:creationId xmlns:p14="http://schemas.microsoft.com/office/powerpoint/2010/main" val="85673577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First, are there biblical references of anyone else who was sinless?  Of course, the very first mother, Eve was created perfect and without sin.  It was her personal sin that established the concept of original sin. But before that, she was completely without sin. This establishes that God could and did create human beings without sin.</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34CA0F7-CFDF-41BE-8D54-A86AC7FEC8BF}" type="slidenum">
              <a:rPr lang="en-US" smtClean="0"/>
              <a:t>28</a:t>
            </a:fld>
            <a:endParaRPr lang="en-US"/>
          </a:p>
        </p:txBody>
      </p:sp>
    </p:spTree>
    <p:extLst>
      <p:ext uri="{BB962C8B-B14F-4D97-AF65-F5344CB8AC3E}">
        <p14:creationId xmlns:p14="http://schemas.microsoft.com/office/powerpoint/2010/main" val="347063088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If he created Eve without sin, couldn’t he have done the same for Mary? And who was greater in the grand scheme of things? Eve, born without sin was the instrument through which sin came into the world, Mary, was the instrument through which salvation came into the world. Should she not have been born without sin also?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34CA0F7-CFDF-41BE-8D54-A86AC7FEC8BF}" type="slidenum">
              <a:rPr lang="en-US" smtClean="0"/>
              <a:t>29</a:t>
            </a:fld>
            <a:endParaRPr lang="en-US"/>
          </a:p>
        </p:txBody>
      </p:sp>
    </p:spTree>
    <p:extLst>
      <p:ext uri="{BB962C8B-B14F-4D97-AF65-F5344CB8AC3E}">
        <p14:creationId xmlns:p14="http://schemas.microsoft.com/office/powerpoint/2010/main" val="28820787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let’s review a couple of key apologetic points:  </a:t>
            </a:r>
          </a:p>
          <a:p>
            <a:endParaRPr lang="en-US" dirty="0" smtClean="0"/>
          </a:p>
          <a:p>
            <a:r>
              <a:rPr lang="en-US" dirty="0" smtClean="0"/>
              <a:t>First, Jesus tells us to go and</a:t>
            </a:r>
            <a:r>
              <a:rPr lang="en-US" baseline="0" dirty="0" smtClean="0"/>
              <a:t> make disciples of all the nations.</a:t>
            </a:r>
            <a:endParaRPr lang="en-US" dirty="0"/>
          </a:p>
        </p:txBody>
      </p:sp>
      <p:sp>
        <p:nvSpPr>
          <p:cNvPr id="4" name="Slide Number Placeholder 3"/>
          <p:cNvSpPr>
            <a:spLocks noGrp="1"/>
          </p:cNvSpPr>
          <p:nvPr>
            <p:ph type="sldNum" sz="quarter" idx="10"/>
          </p:nvPr>
        </p:nvSpPr>
        <p:spPr/>
        <p:txBody>
          <a:bodyPr/>
          <a:lstStyle/>
          <a:p>
            <a:fld id="{C34CA0F7-CFDF-41BE-8D54-A86AC7FEC8BF}" type="slidenum">
              <a:rPr lang="en-US" smtClean="0"/>
              <a:t>3</a:t>
            </a:fld>
            <a:endParaRPr lang="en-US"/>
          </a:p>
        </p:txBody>
      </p:sp>
    </p:spTree>
    <p:extLst>
      <p:ext uri="{BB962C8B-B14F-4D97-AF65-F5344CB8AC3E}">
        <p14:creationId xmlns:p14="http://schemas.microsoft.com/office/powerpoint/2010/main" val="394434409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Mary is referred to by Elizabeth as “Blessed among women” and Elizabeth was “filled with the Holy Spirit” when she spoke these words. If one is filled with the Holy Spirit, there is no room for error, Mary was blessed among all women. And she replies to Elizabeth:</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34CA0F7-CFDF-41BE-8D54-A86AC7FEC8BF}" type="slidenum">
              <a:rPr lang="en-US" smtClean="0"/>
              <a:t>30</a:t>
            </a:fld>
            <a:endParaRPr lang="en-US"/>
          </a:p>
        </p:txBody>
      </p:sp>
    </p:spTree>
    <p:extLst>
      <p:ext uri="{BB962C8B-B14F-4D97-AF65-F5344CB8AC3E}">
        <p14:creationId xmlns:p14="http://schemas.microsoft.com/office/powerpoint/2010/main" val="110831593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And she replies to Elizabeth: </a:t>
            </a:r>
            <a:r>
              <a:rPr lang="en-US" sz="1200" i="1" dirty="0" smtClean="0"/>
              <a:t>For he has looked upon his handmaid’s lowliness; behold, from now on </a:t>
            </a:r>
            <a:r>
              <a:rPr lang="en-US" sz="1200" i="1" dirty="0" smtClean="0">
                <a:solidFill>
                  <a:schemeClr val="accent4"/>
                </a:solidFill>
              </a:rPr>
              <a:t>all generations will call me blessed.</a:t>
            </a:r>
            <a:endParaRPr lang="en-US" sz="1200" dirty="0" smtClean="0">
              <a:solidFill>
                <a:schemeClr val="accent4"/>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We do not call Eve blessed, and she was created without sin, why then, not Mary?</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34CA0F7-CFDF-41BE-8D54-A86AC7FEC8BF}" type="slidenum">
              <a:rPr lang="en-US" smtClean="0"/>
              <a:t>31</a:t>
            </a:fld>
            <a:endParaRPr lang="en-US"/>
          </a:p>
        </p:txBody>
      </p:sp>
    </p:spTree>
    <p:extLst>
      <p:ext uri="{BB962C8B-B14F-4D97-AF65-F5344CB8AC3E}">
        <p14:creationId xmlns:p14="http://schemas.microsoft.com/office/powerpoint/2010/main" val="289698544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This is a clear reference to Jesus Christ conquering Satin. It is known as the </a:t>
            </a:r>
            <a:r>
              <a:rPr lang="en-US" sz="1200" kern="1200" dirty="0" err="1" smtClean="0">
                <a:solidFill>
                  <a:schemeClr val="tx1"/>
                </a:solidFill>
                <a:effectLst/>
                <a:latin typeface="+mn-lt"/>
                <a:ea typeface="+mn-ea"/>
                <a:cs typeface="+mn-cs"/>
              </a:rPr>
              <a:t>Protoevangelium</a:t>
            </a:r>
            <a:r>
              <a:rPr lang="en-US" sz="1200" kern="1200" dirty="0" smtClean="0">
                <a:solidFill>
                  <a:schemeClr val="tx1"/>
                </a:solidFill>
                <a:effectLst/>
                <a:latin typeface="+mn-lt"/>
                <a:ea typeface="+mn-ea"/>
                <a:cs typeface="+mn-cs"/>
              </a:rPr>
              <a:t> “The First Good News”</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Also note this: “…</a:t>
            </a:r>
            <a:r>
              <a:rPr lang="en-US" sz="1200" i="1" kern="1200" dirty="0" smtClean="0">
                <a:solidFill>
                  <a:schemeClr val="tx1"/>
                </a:solidFill>
                <a:effectLst/>
                <a:latin typeface="+mn-lt"/>
                <a:ea typeface="+mn-ea"/>
                <a:cs typeface="+mn-cs"/>
              </a:rPr>
              <a:t>you and the woman, and between your seed and hers;”</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This is the only place in scripture that mentions the woman’s seed.  All other references to seed, heirs, children, or offspring are from the man.  Even the genealogy of Christ in the first chapter of Matthew leads from Abraham through forty two generations to Joseph, not Mary, but in Geneses, the very first mention of any seed of progeny in the Bible is of the woman’s seed, the seed of Mary. Because Mary conceived Jesus of the Holy Spirit, not of a man.</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God himself said “…</a:t>
            </a:r>
            <a:r>
              <a:rPr lang="en-US" sz="1200" i="1" kern="1200" dirty="0" smtClean="0">
                <a:solidFill>
                  <a:schemeClr val="tx1"/>
                </a:solidFill>
                <a:effectLst/>
                <a:latin typeface="+mn-lt"/>
                <a:ea typeface="+mn-ea"/>
                <a:cs typeface="+mn-cs"/>
              </a:rPr>
              <a:t>I will put enmity between you and the woman…”</a:t>
            </a:r>
            <a:r>
              <a:rPr lang="en-US" sz="1200" kern="1200" dirty="0" smtClean="0">
                <a:solidFill>
                  <a:schemeClr val="tx1"/>
                </a:solidFill>
                <a:effectLst/>
                <a:latin typeface="+mn-lt"/>
                <a:ea typeface="+mn-ea"/>
                <a:cs typeface="+mn-cs"/>
              </a:rPr>
              <a:t> which is to say “you and the woman will be enemies.” So if Mary is an enemy of Satin, decreed by God, how can she sin, unless she succumbs to Satin and becomes his ally? Mary MUST have been without sin.</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34CA0F7-CFDF-41BE-8D54-A86AC7FEC8BF}" type="slidenum">
              <a:rPr lang="en-US" smtClean="0"/>
              <a:t>32</a:t>
            </a:fld>
            <a:endParaRPr lang="en-US"/>
          </a:p>
        </p:txBody>
      </p:sp>
    </p:spTree>
    <p:extLst>
      <p:ext uri="{BB962C8B-B14F-4D97-AF65-F5344CB8AC3E}">
        <p14:creationId xmlns:p14="http://schemas.microsoft.com/office/powerpoint/2010/main" val="86428578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So based on these two passages, Mary MUST have sinned, since ALL have sinned.</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Once again, to fully understand any passage we need to look at the WHOLE Bible. Note that Paul says “as it is written”. He is clearly quoting scripture, the only scripture at the time being the Old Testament.  Too bad it doesn’t say </a:t>
            </a:r>
            <a:r>
              <a:rPr lang="en-US" sz="1200" i="1" kern="1200" dirty="0" smtClean="0">
                <a:solidFill>
                  <a:schemeClr val="tx1"/>
                </a:solidFill>
                <a:effectLst/>
                <a:latin typeface="+mn-lt"/>
                <a:ea typeface="+mn-ea"/>
                <a:cs typeface="+mn-cs"/>
              </a:rPr>
              <a:t>“as it is written in Psalm 14…”</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This is a very important Catholic concept.  When someone in the New Testament quotes from the Old Testament, we MUST go back to the Old Testament text to see what it means in context.  If we don’t, we are seriously in jeopardy of misunderstanding or misinterpreting the New Testament text.</a:t>
            </a:r>
          </a:p>
          <a:p>
            <a:r>
              <a:rPr lang="en-US" sz="1200" kern="1200" dirty="0" smtClean="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34CA0F7-CFDF-41BE-8D54-A86AC7FEC8BF}" type="slidenum">
              <a:rPr lang="en-US" smtClean="0"/>
              <a:t>33</a:t>
            </a:fld>
            <a:endParaRPr lang="en-US"/>
          </a:p>
        </p:txBody>
      </p:sp>
    </p:spTree>
    <p:extLst>
      <p:ext uri="{BB962C8B-B14F-4D97-AF65-F5344CB8AC3E}">
        <p14:creationId xmlns:p14="http://schemas.microsoft.com/office/powerpoint/2010/main" val="255491926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This is an extremely important lesson for us to remember. There are powerful references to the Old Testament from the New Testament but if we fail to look at them in their full context we will almost surely misinterpret the meaning of the New Testament passages.</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Therefore, when Paul says in Romans “</a:t>
            </a:r>
            <a:r>
              <a:rPr lang="en-US" sz="1200" i="1" kern="1200" dirty="0" smtClean="0">
                <a:solidFill>
                  <a:schemeClr val="tx1"/>
                </a:solidFill>
                <a:effectLst/>
                <a:latin typeface="+mn-lt"/>
                <a:ea typeface="+mn-ea"/>
                <a:cs typeface="+mn-cs"/>
              </a:rPr>
              <a:t>as it is written: … …there is not one who does good, [there is not] even one.” </a:t>
            </a:r>
            <a:r>
              <a:rPr lang="en-US" sz="1200" kern="1200" dirty="0" smtClean="0">
                <a:solidFill>
                  <a:schemeClr val="tx1"/>
                </a:solidFill>
                <a:effectLst/>
                <a:latin typeface="+mn-lt"/>
                <a:ea typeface="+mn-ea"/>
                <a:cs typeface="+mn-cs"/>
              </a:rPr>
              <a:t>We MUST look back at what he is quoting to understand the context.  Out of context the passage seems to say that no man on earth does good or is without sin.  But the passage he is quoting from in </a:t>
            </a:r>
            <a:r>
              <a:rPr lang="en-US" sz="1200" b="1" kern="1200" dirty="0" smtClean="0">
                <a:solidFill>
                  <a:schemeClr val="tx1"/>
                </a:solidFill>
                <a:effectLst/>
                <a:latin typeface="+mn-lt"/>
                <a:ea typeface="+mn-ea"/>
                <a:cs typeface="+mn-cs"/>
              </a:rPr>
              <a:t>Psalm 14:</a:t>
            </a:r>
            <a:r>
              <a:rPr lang="en-US" sz="1200" kern="1200" dirty="0" smtClean="0">
                <a:solidFill>
                  <a:schemeClr val="tx1"/>
                </a:solidFill>
                <a:effectLst/>
                <a:latin typeface="+mn-lt"/>
                <a:ea typeface="+mn-ea"/>
                <a:cs typeface="+mn-cs"/>
              </a:rPr>
              <a:t> clearly is NOT talking about every man on earth, but specifically about the </a:t>
            </a:r>
            <a:r>
              <a:rPr lang="en-US" sz="1200" b="1" kern="1200" dirty="0" smtClean="0">
                <a:solidFill>
                  <a:schemeClr val="tx1"/>
                </a:solidFill>
                <a:effectLst/>
                <a:latin typeface="+mn-lt"/>
                <a:ea typeface="+mn-ea"/>
                <a:cs typeface="+mn-cs"/>
              </a:rPr>
              <a:t>evildoers</a:t>
            </a:r>
            <a:r>
              <a:rPr lang="en-US" sz="1200" kern="1200" dirty="0" smtClean="0">
                <a:solidFill>
                  <a:schemeClr val="tx1"/>
                </a:solidFill>
                <a:effectLst/>
                <a:latin typeface="+mn-lt"/>
                <a:ea typeface="+mn-ea"/>
                <a:cs typeface="+mn-cs"/>
              </a:rPr>
              <a:t> who turn away from God.</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Clearly, David is speaking of two groups of people, the </a:t>
            </a:r>
            <a:r>
              <a:rPr lang="en-US" sz="1200" b="1" kern="1200" dirty="0" smtClean="0">
                <a:solidFill>
                  <a:schemeClr val="tx1"/>
                </a:solidFill>
                <a:effectLst/>
                <a:latin typeface="+mn-lt"/>
                <a:ea typeface="+mn-ea"/>
                <a:cs typeface="+mn-cs"/>
              </a:rPr>
              <a:t>evildoers</a:t>
            </a:r>
            <a:r>
              <a:rPr lang="en-US" sz="1200" kern="1200" dirty="0" smtClean="0">
                <a:solidFill>
                  <a:schemeClr val="tx1"/>
                </a:solidFill>
                <a:effectLst/>
                <a:latin typeface="+mn-lt"/>
                <a:ea typeface="+mn-ea"/>
                <a:cs typeface="+mn-cs"/>
              </a:rPr>
              <a:t> and the </a:t>
            </a:r>
            <a:r>
              <a:rPr lang="en-US" sz="1200" b="1" kern="1200" dirty="0" smtClean="0">
                <a:solidFill>
                  <a:schemeClr val="tx1"/>
                </a:solidFill>
                <a:effectLst/>
                <a:latin typeface="+mn-lt"/>
                <a:ea typeface="+mn-ea"/>
                <a:cs typeface="+mn-cs"/>
              </a:rPr>
              <a:t>just</a:t>
            </a:r>
            <a:r>
              <a:rPr lang="en-US" sz="1200" b="0" kern="1200" dirty="0" smtClean="0">
                <a:solidFill>
                  <a:schemeClr val="tx1"/>
                </a:solidFill>
                <a:effectLst/>
                <a:latin typeface="+mn-lt"/>
                <a:ea typeface="+mn-ea"/>
                <a:cs typeface="+mn-cs"/>
              </a:rPr>
              <a:t>.</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With the Old Testament context, we can see that Paul is talking about the burden of original sin from which we all suffer. And this clearly leaves the possibility that there are some who do not suffer personal sin.</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34CA0F7-CFDF-41BE-8D54-A86AC7FEC8BF}" type="slidenum">
              <a:rPr lang="en-US" smtClean="0"/>
              <a:t>34</a:t>
            </a:fld>
            <a:endParaRPr lang="en-US"/>
          </a:p>
        </p:txBody>
      </p:sp>
    </p:spTree>
    <p:extLst>
      <p:ext uri="{BB962C8B-B14F-4D97-AF65-F5344CB8AC3E}">
        <p14:creationId xmlns:p14="http://schemas.microsoft.com/office/powerpoint/2010/main" val="389076673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What did Christ mean when he called these words out to God?  Or was it to the crowd gathered around the cross?</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34CA0F7-CFDF-41BE-8D54-A86AC7FEC8BF}" type="slidenum">
              <a:rPr lang="en-US" smtClean="0"/>
              <a:t>35</a:t>
            </a:fld>
            <a:endParaRPr lang="en-US"/>
          </a:p>
        </p:txBody>
      </p:sp>
    </p:spTree>
    <p:extLst>
      <p:ext uri="{BB962C8B-B14F-4D97-AF65-F5344CB8AC3E}">
        <p14:creationId xmlns:p14="http://schemas.microsoft.com/office/powerpoint/2010/main" val="267168559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What do you feel when I show you this slide?</a:t>
            </a:r>
          </a:p>
          <a:p>
            <a:r>
              <a:rPr lang="en-US" sz="1200" kern="1200" dirty="0" smtClean="0">
                <a:solidFill>
                  <a:schemeClr val="tx1"/>
                </a:solidFill>
                <a:effectLst/>
                <a:latin typeface="+mn-lt"/>
                <a:ea typeface="+mn-ea"/>
                <a:cs typeface="+mn-cs"/>
              </a:rPr>
              <a:t>A touch of patriotism perhaps?</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What do you know?</a:t>
            </a:r>
          </a:p>
          <a:p>
            <a:r>
              <a:rPr lang="en-US" sz="1200" kern="1200" dirty="0" smtClean="0">
                <a:solidFill>
                  <a:schemeClr val="tx1"/>
                </a:solidFill>
                <a:effectLst/>
                <a:latin typeface="+mn-lt"/>
                <a:ea typeface="+mn-ea"/>
                <a:cs typeface="+mn-cs"/>
              </a:rPr>
              <a:t>The rest of the song.</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Because in our current society, our surroundings, our constant reminders of</a:t>
            </a:r>
            <a:r>
              <a:rPr lang="en-US" sz="1200" kern="1200" baseline="0" dirty="0" smtClean="0">
                <a:solidFill>
                  <a:schemeClr val="tx1"/>
                </a:solidFill>
                <a:effectLst/>
                <a:latin typeface="+mn-lt"/>
                <a:ea typeface="+mn-ea"/>
                <a:cs typeface="+mn-cs"/>
              </a:rPr>
              <a:t> certain things you know instinctively what this song is about and what the rest of the words are without hesitation.</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34CA0F7-CFDF-41BE-8D54-A86AC7FEC8BF}" type="slidenum">
              <a:rPr lang="en-US" smtClean="0"/>
              <a:t>36</a:t>
            </a:fld>
            <a:endParaRPr lang="en-US"/>
          </a:p>
        </p:txBody>
      </p:sp>
    </p:spTree>
    <p:extLst>
      <p:ext uri="{BB962C8B-B14F-4D97-AF65-F5344CB8AC3E}">
        <p14:creationId xmlns:p14="http://schemas.microsoft.com/office/powerpoint/2010/main" val="272857395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dirty="0" smtClean="0"/>
              <a:t>At the time of the crucifixion, every good Jew around the cross had that same reaction to the words: </a:t>
            </a:r>
            <a:r>
              <a:rPr lang="en-US" sz="1200" b="1" i="1" dirty="0" smtClean="0">
                <a:solidFill>
                  <a:schemeClr val="accent4"/>
                </a:solidFill>
              </a:rPr>
              <a:t>“My God, my God, why have you forgotten me?” </a:t>
            </a:r>
            <a:r>
              <a:rPr lang="en-US" sz="1200" b="0" i="1" dirty="0" smtClean="0"/>
              <a:t>The opening stanza of </a:t>
            </a:r>
            <a:r>
              <a:rPr lang="en-US" sz="1200" b="1" i="1" dirty="0" smtClean="0"/>
              <a:t>Psalm </a:t>
            </a:r>
            <a:r>
              <a:rPr lang="en-US" sz="1200" b="1" i="1" dirty="0" smtClean="0"/>
              <a:t>22</a:t>
            </a:r>
            <a:endParaRPr lang="en-US" sz="1200" b="1" i="1" dirty="0" smtClean="0"/>
          </a:p>
          <a:p>
            <a:endParaRPr lang="en-US" sz="1200" i="1" dirty="0" smtClean="0"/>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34CA0F7-CFDF-41BE-8D54-A86AC7FEC8BF}" type="slidenum">
              <a:rPr lang="en-US" smtClean="0"/>
              <a:t>37</a:t>
            </a:fld>
            <a:endParaRPr lang="en-US"/>
          </a:p>
        </p:txBody>
      </p:sp>
    </p:spTree>
    <p:extLst>
      <p:ext uri="{BB962C8B-B14F-4D97-AF65-F5344CB8AC3E}">
        <p14:creationId xmlns:p14="http://schemas.microsoft.com/office/powerpoint/2010/main" val="61424310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They all knew that the closing stanzas of the psalm were all about the good to come:</a:t>
            </a:r>
          </a:p>
          <a:p>
            <a:endParaRPr lang="en-US" sz="1200" i="1" dirty="0" smtClean="0"/>
          </a:p>
          <a:p>
            <a:r>
              <a:rPr lang="en-US" sz="1200" i="1" baseline="30000" dirty="0" smtClean="0"/>
              <a:t>31</a:t>
            </a:r>
            <a:r>
              <a:rPr lang="en-US" sz="1200" i="1" dirty="0" smtClean="0"/>
              <a:t> The generation to come will be told of the Lord, that they may proclaim to a people yet unborn </a:t>
            </a:r>
            <a:r>
              <a:rPr lang="en-US" sz="1200" b="1" i="1" dirty="0" smtClean="0">
                <a:solidFill>
                  <a:schemeClr val="accent4"/>
                </a:solidFill>
              </a:rPr>
              <a:t>the deliverance you have brought.</a:t>
            </a:r>
            <a:endParaRPr lang="en-US" sz="1200" b="1" dirty="0" smtClean="0">
              <a:solidFill>
                <a:schemeClr val="accent4"/>
              </a:solidFill>
            </a:endParaRPr>
          </a:p>
          <a:p>
            <a:endParaRPr lang="en-US" sz="1200" i="1" dirty="0" smtClean="0"/>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34CA0F7-CFDF-41BE-8D54-A86AC7FEC8BF}" type="slidenum">
              <a:rPr lang="en-US" smtClean="0"/>
              <a:t>38</a:t>
            </a:fld>
            <a:endParaRPr lang="en-US"/>
          </a:p>
        </p:txBody>
      </p:sp>
    </p:spTree>
    <p:extLst>
      <p:ext uri="{BB962C8B-B14F-4D97-AF65-F5344CB8AC3E}">
        <p14:creationId xmlns:p14="http://schemas.microsoft.com/office/powerpoint/2010/main" val="288064472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What about other blameless, sinless people in the Bible?  </a:t>
            </a:r>
          </a:p>
          <a:p>
            <a:r>
              <a:rPr lang="en-US" sz="1200" dirty="0" smtClean="0"/>
              <a:t>The company of the </a:t>
            </a:r>
            <a:r>
              <a:rPr lang="en-US" sz="1200" b="1" dirty="0" smtClean="0"/>
              <a:t>Just</a:t>
            </a:r>
            <a:r>
              <a:rPr lang="en-US" sz="1200" dirty="0" smtClean="0"/>
              <a:t>, from back in Psalm</a:t>
            </a:r>
            <a:r>
              <a:rPr lang="en-US" sz="1200" baseline="0" dirty="0" smtClean="0"/>
              <a:t> </a:t>
            </a:r>
            <a:r>
              <a:rPr lang="en-US" sz="1200" baseline="0" dirty="0" smtClean="0"/>
              <a:t>14</a:t>
            </a:r>
          </a:p>
          <a:p>
            <a:endParaRPr lang="en-US" sz="12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solidFill>
                  <a:schemeClr val="accent4"/>
                </a:solidFill>
              </a:rPr>
              <a:t>Zechariah</a:t>
            </a:r>
            <a:r>
              <a:rPr lang="en-US" sz="1200" dirty="0" smtClean="0">
                <a:solidFill>
                  <a:schemeClr val="accent4"/>
                </a:solidFill>
              </a:rPr>
              <a:t> and </a:t>
            </a:r>
            <a:r>
              <a:rPr lang="en-US" sz="1200" b="1" dirty="0" smtClean="0">
                <a:solidFill>
                  <a:schemeClr val="accent4"/>
                </a:solidFill>
              </a:rPr>
              <a:t>Elizabeth… </a:t>
            </a:r>
            <a:r>
              <a:rPr lang="en-US" sz="1200" i="1" dirty="0" smtClean="0"/>
              <a:t>were righteous in the eyes of God, observing all the commandments and ordinances of the Lord blamelessly”</a:t>
            </a:r>
          </a:p>
          <a:p>
            <a:endParaRPr lang="en-US" sz="1200" b="1" dirty="0" smtClean="0">
              <a:solidFill>
                <a:schemeClr val="accent4"/>
              </a:solidFill>
            </a:endParaRPr>
          </a:p>
          <a:p>
            <a:r>
              <a:rPr lang="en-US" sz="1200" b="1" kern="1200" dirty="0" smtClean="0">
                <a:solidFill>
                  <a:schemeClr val="accent4"/>
                </a:solidFill>
                <a:effectLst/>
                <a:latin typeface="+mn-lt"/>
                <a:ea typeface="+mn-ea"/>
                <a:cs typeface="+mn-cs"/>
              </a:rPr>
              <a:t>John the </a:t>
            </a:r>
            <a:r>
              <a:rPr lang="en-US" sz="1200" b="1" kern="1200" dirty="0" smtClean="0">
                <a:solidFill>
                  <a:schemeClr val="accent4"/>
                </a:solidFill>
                <a:effectLst/>
                <a:latin typeface="+mn-lt"/>
                <a:ea typeface="+mn-ea"/>
                <a:cs typeface="+mn-cs"/>
              </a:rPr>
              <a:t>Baptist… </a:t>
            </a:r>
            <a:r>
              <a:rPr lang="en-US" sz="1200" i="1" dirty="0" smtClean="0"/>
              <a:t>will be filled with the Holy Spirit even from his mother’s womb</a:t>
            </a:r>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34CA0F7-CFDF-41BE-8D54-A86AC7FEC8BF}" type="slidenum">
              <a:rPr lang="en-US" smtClean="0"/>
              <a:t>39</a:t>
            </a:fld>
            <a:endParaRPr lang="en-US"/>
          </a:p>
        </p:txBody>
      </p:sp>
    </p:spTree>
    <p:extLst>
      <p:ext uri="{BB962C8B-B14F-4D97-AF65-F5344CB8AC3E}">
        <p14:creationId xmlns:p14="http://schemas.microsoft.com/office/powerpoint/2010/main" val="1400520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Paul instructed us to defend and explain our faith in the scriptures…</a:t>
            </a:r>
          </a:p>
          <a:p>
            <a:endParaRPr lang="en-US" dirty="0" smtClean="0"/>
          </a:p>
          <a:p>
            <a:r>
              <a:rPr lang="en-US" dirty="0" smtClean="0"/>
              <a:t>He writes in his first letter to Peter to always</a:t>
            </a:r>
            <a:r>
              <a:rPr lang="en-US" baseline="0" dirty="0" smtClean="0"/>
              <a:t> be ready to defend the faith…</a:t>
            </a:r>
            <a:endParaRPr lang="en-US" dirty="0"/>
          </a:p>
        </p:txBody>
      </p:sp>
      <p:sp>
        <p:nvSpPr>
          <p:cNvPr id="4" name="Slide Number Placeholder 3"/>
          <p:cNvSpPr>
            <a:spLocks noGrp="1"/>
          </p:cNvSpPr>
          <p:nvPr>
            <p:ph type="sldNum" sz="quarter" idx="10"/>
          </p:nvPr>
        </p:nvSpPr>
        <p:spPr/>
        <p:txBody>
          <a:bodyPr/>
          <a:lstStyle/>
          <a:p>
            <a:fld id="{C34CA0F7-CFDF-41BE-8D54-A86AC7FEC8BF}" type="slidenum">
              <a:rPr lang="en-US" smtClean="0"/>
              <a:t>4</a:t>
            </a:fld>
            <a:endParaRPr lang="en-US"/>
          </a:p>
        </p:txBody>
      </p:sp>
    </p:spTree>
    <p:extLst>
      <p:ext uri="{BB962C8B-B14F-4D97-AF65-F5344CB8AC3E}">
        <p14:creationId xmlns:p14="http://schemas.microsoft.com/office/powerpoint/2010/main" val="169987339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smtClean="0"/>
              <a:t>Enoch</a:t>
            </a:r>
            <a:r>
              <a:rPr lang="en-US" sz="1200" dirty="0" smtClean="0"/>
              <a:t> and </a:t>
            </a:r>
            <a:r>
              <a:rPr lang="en-US" sz="1200" b="1" dirty="0" smtClean="0"/>
              <a:t>Elijah.</a:t>
            </a:r>
            <a:endParaRPr lang="en-US" sz="1200" b="0" dirty="0" smtClean="0"/>
          </a:p>
          <a:p>
            <a:r>
              <a:rPr lang="en-US" sz="1200" b="0" kern="1200" dirty="0" smtClean="0">
                <a:solidFill>
                  <a:schemeClr val="tx1"/>
                </a:solidFill>
                <a:effectLst/>
                <a:latin typeface="+mn-lt"/>
                <a:ea typeface="+mn-ea"/>
                <a:cs typeface="+mn-cs"/>
              </a:rPr>
              <a:t>You don’t get into heaven with sin on your soul.</a:t>
            </a:r>
            <a:endParaRPr lang="en-US" sz="1200" b="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34CA0F7-CFDF-41BE-8D54-A86AC7FEC8BF}" type="slidenum">
              <a:rPr lang="en-US" smtClean="0"/>
              <a:t>40</a:t>
            </a:fld>
            <a:endParaRPr lang="en-US"/>
          </a:p>
        </p:txBody>
      </p:sp>
    </p:spTree>
    <p:extLst>
      <p:ext uri="{BB962C8B-B14F-4D97-AF65-F5344CB8AC3E}">
        <p14:creationId xmlns:p14="http://schemas.microsoft.com/office/powerpoint/2010/main" val="97850005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The one hundred forty four thousand…</a:t>
            </a:r>
            <a:endParaRPr lang="en-US" sz="1200" i="1" dirty="0" smtClean="0"/>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34CA0F7-CFDF-41BE-8D54-A86AC7FEC8BF}" type="slidenum">
              <a:rPr lang="en-US" smtClean="0"/>
              <a:t>41</a:t>
            </a:fld>
            <a:endParaRPr lang="en-US"/>
          </a:p>
        </p:txBody>
      </p:sp>
    </p:spTree>
    <p:extLst>
      <p:ext uri="{BB962C8B-B14F-4D97-AF65-F5344CB8AC3E}">
        <p14:creationId xmlns:p14="http://schemas.microsoft.com/office/powerpoint/2010/main" val="248350185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smtClean="0"/>
              <a:t>The Catechism of the Catholic Church</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34CA0F7-CFDF-41BE-8D54-A86AC7FEC8BF}" type="slidenum">
              <a:rPr lang="en-US" smtClean="0"/>
              <a:t>42</a:t>
            </a:fld>
            <a:endParaRPr lang="en-US"/>
          </a:p>
        </p:txBody>
      </p:sp>
    </p:spTree>
    <p:extLst>
      <p:ext uri="{BB962C8B-B14F-4D97-AF65-F5344CB8AC3E}">
        <p14:creationId xmlns:p14="http://schemas.microsoft.com/office/powerpoint/2010/main" val="419606747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Next session: </a:t>
            </a:r>
          </a:p>
          <a:p>
            <a:r>
              <a:rPr lang="en-US" sz="1200" b="1" i="0" dirty="0" smtClean="0"/>
              <a:t>The</a:t>
            </a:r>
            <a:r>
              <a:rPr lang="en-US" sz="1200" b="1" i="0" baseline="0" dirty="0" smtClean="0"/>
              <a:t> Assumption of Mary</a:t>
            </a:r>
          </a:p>
          <a:p>
            <a:r>
              <a:rPr lang="en-US" sz="1200" b="1" i="0" baseline="0" dirty="0" smtClean="0"/>
              <a:t>Mary as ark of the new covenant</a:t>
            </a:r>
          </a:p>
          <a:p>
            <a:r>
              <a:rPr lang="en-US" sz="1200" b="1" i="0" baseline="0" dirty="0" smtClean="0"/>
              <a:t>Mary as Queen of Heaven</a:t>
            </a:r>
            <a:endParaRPr lang="en-US" sz="1200" b="1" i="0" dirty="0" smtClean="0"/>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34CA0F7-CFDF-41BE-8D54-A86AC7FEC8BF}" type="slidenum">
              <a:rPr lang="en-US" smtClean="0"/>
              <a:t>43</a:t>
            </a:fld>
            <a:endParaRPr lang="en-US"/>
          </a:p>
        </p:txBody>
      </p:sp>
    </p:spTree>
    <p:extLst>
      <p:ext uri="{BB962C8B-B14F-4D97-AF65-F5344CB8AC3E}">
        <p14:creationId xmlns:p14="http://schemas.microsoft.com/office/powerpoint/2010/main" val="28379952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REMEMBER THIS!</a:t>
            </a:r>
          </a:p>
          <a:p>
            <a:r>
              <a:rPr lang="en-US" dirty="0" smtClean="0"/>
              <a:t>When you understand this, you cannot be beaten. </a:t>
            </a:r>
          </a:p>
          <a:p>
            <a:endParaRPr lang="en-US" dirty="0" smtClean="0"/>
          </a:p>
          <a:p>
            <a:r>
              <a:rPr lang="en-US" dirty="0" smtClean="0"/>
              <a:t>We are backed by the full authority of the scriptures AND the Church which is “The Pillar and Foundation of the TRUTH</a:t>
            </a:r>
            <a:endParaRPr lang="en-US" dirty="0"/>
          </a:p>
        </p:txBody>
      </p:sp>
      <p:sp>
        <p:nvSpPr>
          <p:cNvPr id="4" name="Slide Number Placeholder 3"/>
          <p:cNvSpPr>
            <a:spLocks noGrp="1"/>
          </p:cNvSpPr>
          <p:nvPr>
            <p:ph type="sldNum" sz="quarter" idx="10"/>
          </p:nvPr>
        </p:nvSpPr>
        <p:spPr/>
        <p:txBody>
          <a:bodyPr/>
          <a:lstStyle/>
          <a:p>
            <a:fld id="{C34CA0F7-CFDF-41BE-8D54-A86AC7FEC8BF}" type="slidenum">
              <a:rPr lang="en-US" smtClean="0"/>
              <a:t>5</a:t>
            </a:fld>
            <a:endParaRPr lang="en-US"/>
          </a:p>
        </p:txBody>
      </p:sp>
    </p:spTree>
    <p:extLst>
      <p:ext uri="{BB962C8B-B14F-4D97-AF65-F5344CB8AC3E}">
        <p14:creationId xmlns:p14="http://schemas.microsoft.com/office/powerpoint/2010/main" val="41505349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REMEMBER THIS!</a:t>
            </a:r>
          </a:p>
          <a:p>
            <a:r>
              <a:rPr lang="en-US" dirty="0" smtClean="0"/>
              <a:t>When you understand this, you cannot be beaten. </a:t>
            </a:r>
          </a:p>
          <a:p>
            <a:endParaRPr lang="en-US" dirty="0" smtClean="0"/>
          </a:p>
          <a:p>
            <a:r>
              <a:rPr lang="en-US" dirty="0" smtClean="0"/>
              <a:t>We are backed by the full authority of the scriptures AND the Church which is “The Pillar and Foundation of the TRUTH</a:t>
            </a:r>
            <a:endParaRPr lang="en-US" dirty="0"/>
          </a:p>
        </p:txBody>
      </p:sp>
      <p:sp>
        <p:nvSpPr>
          <p:cNvPr id="4" name="Slide Number Placeholder 3"/>
          <p:cNvSpPr>
            <a:spLocks noGrp="1"/>
          </p:cNvSpPr>
          <p:nvPr>
            <p:ph type="sldNum" sz="quarter" idx="10"/>
          </p:nvPr>
        </p:nvSpPr>
        <p:spPr/>
        <p:txBody>
          <a:bodyPr/>
          <a:lstStyle/>
          <a:p>
            <a:fld id="{C34CA0F7-CFDF-41BE-8D54-A86AC7FEC8BF}" type="slidenum">
              <a:rPr lang="en-US" smtClean="0"/>
              <a:t>6</a:t>
            </a:fld>
            <a:endParaRPr lang="en-US"/>
          </a:p>
        </p:txBody>
      </p:sp>
    </p:spTree>
    <p:extLst>
      <p:ext uri="{BB962C8B-B14F-4D97-AF65-F5344CB8AC3E}">
        <p14:creationId xmlns:p14="http://schemas.microsoft.com/office/powerpoint/2010/main" val="12991275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We don’t read the bible enough in that sense, although in another lesion I’ll go over just how much we really do read the Bible.  </a:t>
            </a:r>
          </a:p>
          <a:p>
            <a:r>
              <a:rPr lang="en-US" baseline="0" dirty="0" smtClean="0"/>
              <a:t>And that’s a real surprise for most Protestants. (for instance, there are over 227 scripture references in the mass alone.)</a:t>
            </a:r>
          </a:p>
          <a:p>
            <a:endParaRPr lang="en-US" baseline="0" dirty="0" smtClean="0"/>
          </a:p>
          <a:p>
            <a:r>
              <a:rPr lang="en-US" b="1" i="1" baseline="0" dirty="0" smtClean="0"/>
              <a:t>DO NOT BE AFRAID TO SAY I DON’T KNOW!</a:t>
            </a:r>
          </a:p>
          <a:p>
            <a:endParaRPr lang="en-US" baseline="0" dirty="0" smtClean="0"/>
          </a:p>
          <a:p>
            <a:r>
              <a:rPr lang="en-US" b="1" dirty="0" smtClean="0"/>
              <a:t>Then say, “But I’ll find out and get back to you.”</a:t>
            </a:r>
            <a:endParaRPr lang="en-US" b="1" dirty="0"/>
          </a:p>
        </p:txBody>
      </p:sp>
      <p:sp>
        <p:nvSpPr>
          <p:cNvPr id="4" name="Slide Number Placeholder 3"/>
          <p:cNvSpPr>
            <a:spLocks noGrp="1"/>
          </p:cNvSpPr>
          <p:nvPr>
            <p:ph type="sldNum" sz="quarter" idx="10"/>
          </p:nvPr>
        </p:nvSpPr>
        <p:spPr/>
        <p:txBody>
          <a:bodyPr/>
          <a:lstStyle/>
          <a:p>
            <a:fld id="{C34CA0F7-CFDF-41BE-8D54-A86AC7FEC8BF}" type="slidenum">
              <a:rPr lang="en-US" smtClean="0"/>
              <a:t>7</a:t>
            </a:fld>
            <a:endParaRPr lang="en-US"/>
          </a:p>
        </p:txBody>
      </p:sp>
    </p:spTree>
    <p:extLst>
      <p:ext uri="{BB962C8B-B14F-4D97-AF65-F5344CB8AC3E}">
        <p14:creationId xmlns:p14="http://schemas.microsoft.com/office/powerpoint/2010/main" val="10573182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We don’t read the bible enough in that sense, although in another lesion I’ll go over just how much we really do read the Bible.  </a:t>
            </a:r>
          </a:p>
          <a:p>
            <a:r>
              <a:rPr lang="en-US" baseline="0" dirty="0" smtClean="0"/>
              <a:t>And that’s a real surprise for most Protestants. (for instance, there are over 227 scripture references in the mass alone.)</a:t>
            </a:r>
          </a:p>
          <a:p>
            <a:endParaRPr lang="en-US" baseline="0" dirty="0" smtClean="0"/>
          </a:p>
          <a:p>
            <a:r>
              <a:rPr lang="en-US" b="1" i="1" baseline="0" dirty="0" smtClean="0"/>
              <a:t>DO NOT BE AFRAID TO SAY I DON’T KNOW!</a:t>
            </a:r>
          </a:p>
          <a:p>
            <a:endParaRPr lang="en-US" baseline="0" dirty="0" smtClean="0"/>
          </a:p>
          <a:p>
            <a:r>
              <a:rPr lang="en-US" b="1" dirty="0" smtClean="0"/>
              <a:t>Then say, “But I’ll find out and get back to you.”</a:t>
            </a:r>
            <a:endParaRPr lang="en-US" b="1" dirty="0"/>
          </a:p>
        </p:txBody>
      </p:sp>
      <p:sp>
        <p:nvSpPr>
          <p:cNvPr id="4" name="Slide Number Placeholder 3"/>
          <p:cNvSpPr>
            <a:spLocks noGrp="1"/>
          </p:cNvSpPr>
          <p:nvPr>
            <p:ph type="sldNum" sz="quarter" idx="10"/>
          </p:nvPr>
        </p:nvSpPr>
        <p:spPr/>
        <p:txBody>
          <a:bodyPr/>
          <a:lstStyle/>
          <a:p>
            <a:fld id="{C34CA0F7-CFDF-41BE-8D54-A86AC7FEC8BF}" type="slidenum">
              <a:rPr lang="en-US" smtClean="0"/>
              <a:t>8</a:t>
            </a:fld>
            <a:endParaRPr lang="en-US"/>
          </a:p>
        </p:txBody>
      </p:sp>
    </p:spTree>
    <p:extLst>
      <p:ext uri="{BB962C8B-B14F-4D97-AF65-F5344CB8AC3E}">
        <p14:creationId xmlns:p14="http://schemas.microsoft.com/office/powerpoint/2010/main" val="12023315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Catholics put a lot of emphasis on honoring</a:t>
            </a:r>
            <a:r>
              <a:rPr lang="en-US" baseline="0" dirty="0" smtClean="0"/>
              <a:t> </a:t>
            </a:r>
            <a:r>
              <a:rPr lang="en-US" dirty="0" smtClean="0"/>
              <a:t>Mary.</a:t>
            </a:r>
            <a:r>
              <a:rPr lang="en-US" baseline="0" dirty="0" smtClean="0"/>
              <a:t> </a:t>
            </a:r>
            <a:r>
              <a:rPr lang="en-US" dirty="0" smtClean="0"/>
              <a:t>While all Christians</a:t>
            </a:r>
            <a:r>
              <a:rPr lang="en-US" baseline="0" dirty="0" smtClean="0"/>
              <a:t> acknowledge her as the Mother of Jesus, many non Catholic Christians discount the emphasis that Catholics put on her and even deride Catholics for worshipping her as a deity.</a:t>
            </a:r>
            <a:endParaRPr lang="en-US" sz="1200" dirty="0" smtClean="0">
              <a:latin typeface="Trebuchet MS" panose="020B0603020202020204" pitchFamily="34" charset="0"/>
            </a:endParaRPr>
          </a:p>
          <a:p>
            <a:endParaRPr lang="en-US" dirty="0"/>
          </a:p>
        </p:txBody>
      </p:sp>
      <p:sp>
        <p:nvSpPr>
          <p:cNvPr id="4" name="Slide Number Placeholder 3"/>
          <p:cNvSpPr>
            <a:spLocks noGrp="1"/>
          </p:cNvSpPr>
          <p:nvPr>
            <p:ph type="sldNum" sz="quarter" idx="10"/>
          </p:nvPr>
        </p:nvSpPr>
        <p:spPr/>
        <p:txBody>
          <a:bodyPr/>
          <a:lstStyle/>
          <a:p>
            <a:fld id="{C34CA0F7-CFDF-41BE-8D54-A86AC7FEC8BF}" type="slidenum">
              <a:rPr lang="en-US" smtClean="0"/>
              <a:t>9</a:t>
            </a:fld>
            <a:endParaRPr lang="en-US"/>
          </a:p>
        </p:txBody>
      </p:sp>
    </p:spTree>
    <p:extLst>
      <p:ext uri="{BB962C8B-B14F-4D97-AF65-F5344CB8AC3E}">
        <p14:creationId xmlns:p14="http://schemas.microsoft.com/office/powerpoint/2010/main" val="215832838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4854283" cy="4727121"/>
          </a:xfrm>
          <a:prstGeom prst="rect">
            <a:avLst/>
          </a:prstGeom>
        </p:spPr>
      </p:pic>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Tree>
    <p:extLst>
      <p:ext uri="{BB962C8B-B14F-4D97-AF65-F5344CB8AC3E}">
        <p14:creationId xmlns:p14="http://schemas.microsoft.com/office/powerpoint/2010/main" val="1065283228"/>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6ACB58F-E600-47BB-8560-07CBD81FB3F0}" type="datetimeFigureOut">
              <a:rPr lang="en-US" smtClean="0"/>
              <a:t>2/22/2015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B7EA68-704C-4921-B796-E8A6385589E6}" type="slidenum">
              <a:rPr lang="en-US" smtClean="0"/>
              <a:t>‹#›</a:t>
            </a:fld>
            <a:endParaRPr lang="en-US"/>
          </a:p>
        </p:txBody>
      </p:sp>
    </p:spTree>
    <p:extLst>
      <p:ext uri="{BB962C8B-B14F-4D97-AF65-F5344CB8AC3E}">
        <p14:creationId xmlns:p14="http://schemas.microsoft.com/office/powerpoint/2010/main" val="4270215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6ACB58F-E600-47BB-8560-07CBD81FB3F0}" type="datetimeFigureOut">
              <a:rPr lang="en-US" smtClean="0"/>
              <a:t>2/22/2015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B7EA68-704C-4921-B796-E8A6385589E6}" type="slidenum">
              <a:rPr lang="en-US" smtClean="0"/>
              <a:t>‹#›</a:t>
            </a:fld>
            <a:endParaRPr lang="en-US"/>
          </a:p>
        </p:txBody>
      </p:sp>
    </p:spTree>
    <p:extLst>
      <p:ext uri="{BB962C8B-B14F-4D97-AF65-F5344CB8AC3E}">
        <p14:creationId xmlns:p14="http://schemas.microsoft.com/office/powerpoint/2010/main" val="40110574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6ACB58F-E600-47BB-8560-07CBD81FB3F0}" type="datetimeFigureOut">
              <a:rPr lang="en-US" smtClean="0"/>
              <a:t>2/22/2015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B7EA68-704C-4921-B796-E8A6385589E6}" type="slidenum">
              <a:rPr lang="en-US" smtClean="0"/>
              <a:t>‹#›</a:t>
            </a:fld>
            <a:endParaRPr lang="en-US"/>
          </a:p>
        </p:txBody>
      </p:sp>
    </p:spTree>
    <p:extLst>
      <p:ext uri="{BB962C8B-B14F-4D97-AF65-F5344CB8AC3E}">
        <p14:creationId xmlns:p14="http://schemas.microsoft.com/office/powerpoint/2010/main" val="9722945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6ACB58F-E600-47BB-8560-07CBD81FB3F0}" type="datetimeFigureOut">
              <a:rPr lang="en-US" smtClean="0"/>
              <a:t>2/22/2015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B7EA68-704C-4921-B796-E8A6385589E6}" type="slidenum">
              <a:rPr lang="en-US" smtClean="0"/>
              <a:t>‹#›</a:t>
            </a:fld>
            <a:endParaRPr lang="en-US"/>
          </a:p>
        </p:txBody>
      </p:sp>
    </p:spTree>
    <p:extLst>
      <p:ext uri="{BB962C8B-B14F-4D97-AF65-F5344CB8AC3E}">
        <p14:creationId xmlns:p14="http://schemas.microsoft.com/office/powerpoint/2010/main" val="12248796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6ACB58F-E600-47BB-8560-07CBD81FB3F0}" type="datetimeFigureOut">
              <a:rPr lang="en-US" smtClean="0"/>
              <a:t>2/22/2015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7B7EA68-704C-4921-B796-E8A6385589E6}" type="slidenum">
              <a:rPr lang="en-US" smtClean="0"/>
              <a:t>‹#›</a:t>
            </a:fld>
            <a:endParaRPr lang="en-US"/>
          </a:p>
        </p:txBody>
      </p:sp>
    </p:spTree>
    <p:extLst>
      <p:ext uri="{BB962C8B-B14F-4D97-AF65-F5344CB8AC3E}">
        <p14:creationId xmlns:p14="http://schemas.microsoft.com/office/powerpoint/2010/main" val="34770153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6ACB58F-E600-47BB-8560-07CBD81FB3F0}" type="datetimeFigureOut">
              <a:rPr lang="en-US" smtClean="0"/>
              <a:t>2/22/2015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7B7EA68-704C-4921-B796-E8A6385589E6}" type="slidenum">
              <a:rPr lang="en-US" smtClean="0"/>
              <a:t>‹#›</a:t>
            </a:fld>
            <a:endParaRPr lang="en-US"/>
          </a:p>
        </p:txBody>
      </p:sp>
    </p:spTree>
    <p:extLst>
      <p:ext uri="{BB962C8B-B14F-4D97-AF65-F5344CB8AC3E}">
        <p14:creationId xmlns:p14="http://schemas.microsoft.com/office/powerpoint/2010/main" val="31383986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6ACB58F-E600-47BB-8560-07CBD81FB3F0}" type="datetimeFigureOut">
              <a:rPr lang="en-US" smtClean="0"/>
              <a:t>2/22/2015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7B7EA68-704C-4921-B796-E8A6385589E6}" type="slidenum">
              <a:rPr lang="en-US" smtClean="0"/>
              <a:t>‹#›</a:t>
            </a:fld>
            <a:endParaRPr lang="en-US"/>
          </a:p>
        </p:txBody>
      </p:sp>
    </p:spTree>
    <p:extLst>
      <p:ext uri="{BB962C8B-B14F-4D97-AF65-F5344CB8AC3E}">
        <p14:creationId xmlns:p14="http://schemas.microsoft.com/office/powerpoint/2010/main" val="22939277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ACB58F-E600-47BB-8560-07CBD81FB3F0}" type="datetimeFigureOut">
              <a:rPr lang="en-US" smtClean="0"/>
              <a:t>2/22/2015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7B7EA68-704C-4921-B796-E8A6385589E6}" type="slidenum">
              <a:rPr lang="en-US" smtClean="0"/>
              <a:t>‹#›</a:t>
            </a:fld>
            <a:endParaRPr lang="en-US"/>
          </a:p>
        </p:txBody>
      </p:sp>
    </p:spTree>
    <p:extLst>
      <p:ext uri="{BB962C8B-B14F-4D97-AF65-F5344CB8AC3E}">
        <p14:creationId xmlns:p14="http://schemas.microsoft.com/office/powerpoint/2010/main" val="12173769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6ACB58F-E600-47BB-8560-07CBD81FB3F0}" type="datetimeFigureOut">
              <a:rPr lang="en-US" smtClean="0"/>
              <a:t>2/22/2015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7B7EA68-704C-4921-B796-E8A6385589E6}" type="slidenum">
              <a:rPr lang="en-US" smtClean="0"/>
              <a:t>‹#›</a:t>
            </a:fld>
            <a:endParaRPr lang="en-US"/>
          </a:p>
        </p:txBody>
      </p:sp>
    </p:spTree>
    <p:extLst>
      <p:ext uri="{BB962C8B-B14F-4D97-AF65-F5344CB8AC3E}">
        <p14:creationId xmlns:p14="http://schemas.microsoft.com/office/powerpoint/2010/main" val="39850198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6ACB58F-E600-47BB-8560-07CBD81FB3F0}" type="datetimeFigureOut">
              <a:rPr lang="en-US" smtClean="0"/>
              <a:t>2/22/2015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7B7EA68-704C-4921-B796-E8A6385589E6}" type="slidenum">
              <a:rPr lang="en-US" smtClean="0"/>
              <a:t>‹#›</a:t>
            </a:fld>
            <a:endParaRPr lang="en-US"/>
          </a:p>
        </p:txBody>
      </p:sp>
    </p:spTree>
    <p:extLst>
      <p:ext uri="{BB962C8B-B14F-4D97-AF65-F5344CB8AC3E}">
        <p14:creationId xmlns:p14="http://schemas.microsoft.com/office/powerpoint/2010/main" val="24590053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6ACB58F-E600-47BB-8560-07CBD81FB3F0}" type="datetimeFigureOut">
              <a:rPr lang="en-US" smtClean="0"/>
              <a:t>2/22/2015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7B7EA68-704C-4921-B796-E8A6385589E6}" type="slidenum">
              <a:rPr lang="en-US" smtClean="0"/>
              <a:t>‹#›</a:t>
            </a:fld>
            <a:endParaRPr lang="en-US"/>
          </a:p>
        </p:txBody>
      </p:sp>
    </p:spTree>
    <p:extLst>
      <p:ext uri="{BB962C8B-B14F-4D97-AF65-F5344CB8AC3E}">
        <p14:creationId xmlns:p14="http://schemas.microsoft.com/office/powerpoint/2010/main" val="36326108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026510" y="2043403"/>
            <a:ext cx="9144000" cy="1466559"/>
          </a:xfrm>
        </p:spPr>
        <p:txBody>
          <a:bodyPr>
            <a:normAutofit/>
          </a:bodyPr>
          <a:lstStyle/>
          <a:p>
            <a:pPr algn="l"/>
            <a:r>
              <a:rPr lang="en-US" dirty="0" smtClean="0">
                <a:solidFill>
                  <a:schemeClr val="accent4"/>
                </a:solidFill>
                <a:effectLst/>
                <a:latin typeface="Trajan Pro" panose="02020502050506020301" pitchFamily="18" charset="0"/>
              </a:rPr>
              <a:t>Apologetics…</a:t>
            </a:r>
            <a:br>
              <a:rPr lang="en-US" dirty="0" smtClean="0">
                <a:solidFill>
                  <a:schemeClr val="accent4"/>
                </a:solidFill>
                <a:effectLst/>
                <a:latin typeface="Trajan Pro" panose="02020502050506020301" pitchFamily="18" charset="0"/>
              </a:rPr>
            </a:br>
            <a:r>
              <a:rPr lang="en-US" sz="3600" dirty="0" smtClean="0">
                <a:solidFill>
                  <a:schemeClr val="accent4"/>
                </a:solidFill>
                <a:effectLst/>
                <a:latin typeface="Trajan Pro" panose="02020502050506020301" pitchFamily="18" charset="0"/>
              </a:rPr>
              <a:t>Defending </a:t>
            </a:r>
            <a:r>
              <a:rPr lang="en-US" sz="3600" dirty="0">
                <a:solidFill>
                  <a:schemeClr val="accent4"/>
                </a:solidFill>
                <a:effectLst/>
                <a:latin typeface="Trajan Pro" panose="02020502050506020301" pitchFamily="18" charset="0"/>
              </a:rPr>
              <a:t>the </a:t>
            </a:r>
            <a:r>
              <a:rPr lang="en-US" sz="3600" dirty="0" smtClean="0">
                <a:solidFill>
                  <a:schemeClr val="accent4"/>
                </a:solidFill>
                <a:effectLst/>
                <a:latin typeface="Trajan Pro" panose="02020502050506020301" pitchFamily="18" charset="0"/>
              </a:rPr>
              <a:t>Faith</a:t>
            </a:r>
            <a:endParaRPr lang="en-US" dirty="0">
              <a:solidFill>
                <a:schemeClr val="accent4"/>
              </a:solidFill>
              <a:effectLst/>
              <a:latin typeface="Trajan Pro" panose="02020502050506020301" pitchFamily="18" charset="0"/>
            </a:endParaRPr>
          </a:p>
        </p:txBody>
      </p:sp>
      <p:sp>
        <p:nvSpPr>
          <p:cNvPr id="3" name="Subtitle 2"/>
          <p:cNvSpPr>
            <a:spLocks noGrp="1"/>
          </p:cNvSpPr>
          <p:nvPr>
            <p:ph type="subTitle" idx="1"/>
          </p:nvPr>
        </p:nvSpPr>
        <p:spPr>
          <a:xfrm>
            <a:off x="2026510" y="3602038"/>
            <a:ext cx="9144000" cy="1655762"/>
          </a:xfrm>
        </p:spPr>
        <p:txBody>
          <a:bodyPr/>
          <a:lstStyle/>
          <a:p>
            <a:pPr algn="l"/>
            <a:r>
              <a:rPr lang="en-US" dirty="0" smtClean="0">
                <a:effectLst/>
                <a:latin typeface="Trajan Pro" panose="02020502050506020301" pitchFamily="18" charset="0"/>
              </a:rPr>
              <a:t>Scripture in Support of Our Catholic Beliefs</a:t>
            </a:r>
          </a:p>
          <a:p>
            <a:pPr algn="l"/>
            <a:endParaRPr lang="en-US" dirty="0" smtClean="0">
              <a:latin typeface="Trajan Pro" panose="02020502050506020301" pitchFamily="18" charset="0"/>
            </a:endParaRPr>
          </a:p>
          <a:p>
            <a:pPr algn="l"/>
            <a:r>
              <a:rPr lang="en-US" dirty="0" smtClean="0">
                <a:latin typeface="Trajan Pro" panose="02020502050506020301" pitchFamily="18" charset="0"/>
              </a:rPr>
              <a:t>Lesson 3 – </a:t>
            </a:r>
            <a:r>
              <a:rPr lang="en-US" dirty="0" smtClean="0">
                <a:latin typeface="Trajan Pro" panose="02020502050506020301" pitchFamily="18" charset="0"/>
              </a:rPr>
              <a:t>Mary,  </a:t>
            </a:r>
            <a:r>
              <a:rPr lang="en-US" sz="1800" dirty="0" smtClean="0">
                <a:latin typeface="Trajan Pro" panose="02020502050506020301" pitchFamily="18" charset="0"/>
              </a:rPr>
              <a:t>or</a:t>
            </a:r>
            <a:r>
              <a:rPr lang="en-US" dirty="0" smtClean="0">
                <a:latin typeface="Trajan Pro" panose="02020502050506020301" pitchFamily="18" charset="0"/>
              </a:rPr>
              <a:t> Where is That in the Bible?</a:t>
            </a:r>
            <a:endParaRPr lang="en-US" dirty="0">
              <a:effectLst/>
              <a:latin typeface="Trajan Pro" panose="02020502050506020301" pitchFamily="18" charset="0"/>
            </a:endParaRPr>
          </a:p>
        </p:txBody>
      </p:sp>
    </p:spTree>
    <p:extLst>
      <p:ext uri="{BB962C8B-B14F-4D97-AF65-F5344CB8AC3E}">
        <p14:creationId xmlns:p14="http://schemas.microsoft.com/office/powerpoint/2010/main" val="7446200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09518" y="1282749"/>
            <a:ext cx="3410219" cy="4798916"/>
          </a:xfrm>
          <a:prstGeom prst="rect">
            <a:avLst/>
          </a:prstGeom>
        </p:spPr>
      </p:pic>
      <p:sp>
        <p:nvSpPr>
          <p:cNvPr id="3" name="Subtitle 2"/>
          <p:cNvSpPr>
            <a:spLocks noGrp="1"/>
          </p:cNvSpPr>
          <p:nvPr>
            <p:ph type="subTitle" idx="1"/>
          </p:nvPr>
        </p:nvSpPr>
        <p:spPr>
          <a:xfrm>
            <a:off x="2759674" y="479898"/>
            <a:ext cx="9432325" cy="459216"/>
          </a:xfrm>
          <a:gradFill>
            <a:gsLst>
              <a:gs pos="16000">
                <a:schemeClr val="bg1"/>
              </a:gs>
              <a:gs pos="100000">
                <a:srgbClr val="672F09"/>
              </a:gs>
            </a:gsLst>
            <a:lin ang="0" scaled="0"/>
          </a:gradFill>
        </p:spPr>
        <p:txBody>
          <a:bodyPr/>
          <a:lstStyle/>
          <a:p>
            <a:pPr algn="l"/>
            <a:r>
              <a:rPr lang="en-US" b="1" dirty="0" smtClean="0">
                <a:solidFill>
                  <a:schemeClr val="accent4"/>
                </a:solidFill>
                <a:latin typeface="Trajan Pro" panose="02020502050506020301" pitchFamily="18" charset="0"/>
              </a:rPr>
              <a:t>The </a:t>
            </a:r>
            <a:r>
              <a:rPr lang="en-US" b="1" dirty="0" smtClean="0">
                <a:solidFill>
                  <a:schemeClr val="accent4"/>
                </a:solidFill>
                <a:latin typeface="Trajan Pro" panose="02020502050506020301" pitchFamily="18" charset="0"/>
              </a:rPr>
              <a:t>Catholic Teachings About </a:t>
            </a:r>
            <a:r>
              <a:rPr lang="en-US" b="1" dirty="0" smtClean="0">
                <a:solidFill>
                  <a:schemeClr val="accent4"/>
                </a:solidFill>
                <a:latin typeface="Trajan Pro" panose="02020502050506020301" pitchFamily="18" charset="0"/>
              </a:rPr>
              <a:t>Mary</a:t>
            </a:r>
            <a:endParaRPr lang="en-US" b="1" dirty="0">
              <a:solidFill>
                <a:schemeClr val="accent4"/>
              </a:solidFill>
              <a:latin typeface="Trajan Pro" panose="02020502050506020301" pitchFamily="18" charset="0"/>
            </a:endParaRPr>
          </a:p>
        </p:txBody>
      </p:sp>
      <p:sp>
        <p:nvSpPr>
          <p:cNvPr id="5" name="TextBox 4"/>
          <p:cNvSpPr txBox="1"/>
          <p:nvPr/>
        </p:nvSpPr>
        <p:spPr>
          <a:xfrm>
            <a:off x="2759674" y="2158713"/>
            <a:ext cx="6748220" cy="1308050"/>
          </a:xfrm>
          <a:prstGeom prst="rect">
            <a:avLst/>
          </a:prstGeom>
          <a:noFill/>
        </p:spPr>
        <p:txBody>
          <a:bodyPr wrap="square" rtlCol="0">
            <a:spAutoFit/>
          </a:bodyPr>
          <a:lstStyle/>
          <a:p>
            <a:pPr marL="457200" indent="-457200">
              <a:spcAft>
                <a:spcPts val="1800"/>
              </a:spcAft>
              <a:buFont typeface="Arial" panose="020B0604020202020204" pitchFamily="34" charset="0"/>
              <a:buChar char="•"/>
            </a:pPr>
            <a:r>
              <a:rPr lang="en-US" sz="3200" dirty="0" smtClean="0">
                <a:latin typeface="Trebuchet MS" panose="020B0603020202020204" pitchFamily="34" charset="0"/>
              </a:rPr>
              <a:t>Perpetual Virginity</a:t>
            </a:r>
          </a:p>
          <a:p>
            <a:pPr marL="457200" indent="-457200">
              <a:spcAft>
                <a:spcPts val="1800"/>
              </a:spcAft>
              <a:buFont typeface="Arial" panose="020B0604020202020204" pitchFamily="34" charset="0"/>
              <a:buChar char="•"/>
            </a:pPr>
            <a:r>
              <a:rPr lang="en-US" sz="3200" dirty="0" smtClean="0">
                <a:latin typeface="Trebuchet MS" panose="020B0603020202020204" pitchFamily="34" charset="0"/>
              </a:rPr>
              <a:t>The Immaculate Conception</a:t>
            </a:r>
          </a:p>
        </p:txBody>
      </p:sp>
    </p:spTree>
    <p:extLst>
      <p:ext uri="{BB962C8B-B14F-4D97-AF65-F5344CB8AC3E}">
        <p14:creationId xmlns:p14="http://schemas.microsoft.com/office/powerpoint/2010/main" val="179626952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09518" y="1282749"/>
            <a:ext cx="3410219" cy="4798916"/>
          </a:xfrm>
          <a:prstGeom prst="rect">
            <a:avLst/>
          </a:prstGeom>
        </p:spPr>
      </p:pic>
      <p:sp>
        <p:nvSpPr>
          <p:cNvPr id="3" name="Subtitle 2"/>
          <p:cNvSpPr>
            <a:spLocks noGrp="1"/>
          </p:cNvSpPr>
          <p:nvPr>
            <p:ph type="subTitle" idx="1"/>
          </p:nvPr>
        </p:nvSpPr>
        <p:spPr>
          <a:xfrm>
            <a:off x="2759674" y="479898"/>
            <a:ext cx="9432325" cy="459216"/>
          </a:xfrm>
          <a:gradFill>
            <a:gsLst>
              <a:gs pos="16000">
                <a:schemeClr val="bg1"/>
              </a:gs>
              <a:gs pos="100000">
                <a:srgbClr val="672F09"/>
              </a:gs>
            </a:gsLst>
            <a:lin ang="0" scaled="0"/>
          </a:gradFill>
        </p:spPr>
        <p:txBody>
          <a:bodyPr/>
          <a:lstStyle/>
          <a:p>
            <a:pPr algn="l"/>
            <a:r>
              <a:rPr lang="en-US" b="1" dirty="0" smtClean="0">
                <a:solidFill>
                  <a:schemeClr val="accent4"/>
                </a:solidFill>
                <a:latin typeface="Trajan Pro" panose="02020502050506020301" pitchFamily="18" charset="0"/>
              </a:rPr>
              <a:t>The Perpetual Virginity of Mary</a:t>
            </a:r>
            <a:endParaRPr lang="en-US" b="1" dirty="0">
              <a:solidFill>
                <a:schemeClr val="accent4"/>
              </a:solidFill>
              <a:latin typeface="Trajan Pro" panose="02020502050506020301" pitchFamily="18" charset="0"/>
            </a:endParaRPr>
          </a:p>
        </p:txBody>
      </p:sp>
      <p:sp>
        <p:nvSpPr>
          <p:cNvPr id="5" name="TextBox 4"/>
          <p:cNvSpPr txBox="1"/>
          <p:nvPr/>
        </p:nvSpPr>
        <p:spPr>
          <a:xfrm>
            <a:off x="2759674" y="2158713"/>
            <a:ext cx="5749844" cy="3539430"/>
          </a:xfrm>
          <a:prstGeom prst="rect">
            <a:avLst/>
          </a:prstGeom>
          <a:noFill/>
        </p:spPr>
        <p:txBody>
          <a:bodyPr wrap="square" rtlCol="0">
            <a:spAutoFit/>
          </a:bodyPr>
          <a:lstStyle/>
          <a:p>
            <a:r>
              <a:rPr lang="en-US" sz="3200" dirty="0">
                <a:latin typeface="Trebuchet MS" panose="020B0603020202020204" pitchFamily="34" charset="0"/>
              </a:rPr>
              <a:t>The Catholic Church teaches us that Mary was a virgin at </a:t>
            </a:r>
            <a:r>
              <a:rPr lang="en-US" sz="3200" dirty="0" smtClean="0">
                <a:latin typeface="Trebuchet MS" panose="020B0603020202020204" pitchFamily="34" charset="0"/>
              </a:rPr>
              <a:t>the conception of Jesus  (Uncontested Biblical </a:t>
            </a:r>
            <a:r>
              <a:rPr lang="en-US" sz="3200" dirty="0">
                <a:latin typeface="Trebuchet MS" panose="020B0603020202020204" pitchFamily="34" charset="0"/>
              </a:rPr>
              <a:t>fact) and </a:t>
            </a:r>
            <a:r>
              <a:rPr lang="en-US" sz="3200" i="1" dirty="0">
                <a:solidFill>
                  <a:schemeClr val="accent4"/>
                </a:solidFill>
                <a:latin typeface="Trebuchet MS" panose="020B0603020202020204" pitchFamily="34" charset="0"/>
              </a:rPr>
              <a:t>remained a virgin throughout her life and until the end of time.</a:t>
            </a:r>
          </a:p>
        </p:txBody>
      </p:sp>
    </p:spTree>
    <p:extLst>
      <p:ext uri="{BB962C8B-B14F-4D97-AF65-F5344CB8AC3E}">
        <p14:creationId xmlns:p14="http://schemas.microsoft.com/office/powerpoint/2010/main" val="61381735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759674" y="479898"/>
            <a:ext cx="9432325" cy="459216"/>
          </a:xfrm>
          <a:gradFill>
            <a:gsLst>
              <a:gs pos="16000">
                <a:schemeClr val="bg1"/>
              </a:gs>
              <a:gs pos="100000">
                <a:srgbClr val="672F09"/>
              </a:gs>
            </a:gsLst>
            <a:lin ang="0" scaled="0"/>
          </a:gradFill>
        </p:spPr>
        <p:txBody>
          <a:bodyPr/>
          <a:lstStyle/>
          <a:p>
            <a:pPr algn="l"/>
            <a:r>
              <a:rPr lang="en-US" b="1" dirty="0" smtClean="0">
                <a:solidFill>
                  <a:schemeClr val="accent4"/>
                </a:solidFill>
                <a:latin typeface="Trajan Pro" panose="02020502050506020301" pitchFamily="18" charset="0"/>
              </a:rPr>
              <a:t>The Perpetual Virginity of Mary</a:t>
            </a:r>
            <a:endParaRPr lang="en-US" b="1" dirty="0">
              <a:solidFill>
                <a:schemeClr val="accent4"/>
              </a:solidFill>
              <a:latin typeface="Trajan Pro" panose="02020502050506020301" pitchFamily="18" charset="0"/>
            </a:endParaRPr>
          </a:p>
        </p:txBody>
      </p:sp>
      <p:sp>
        <p:nvSpPr>
          <p:cNvPr id="5" name="TextBox 4"/>
          <p:cNvSpPr txBox="1"/>
          <p:nvPr/>
        </p:nvSpPr>
        <p:spPr>
          <a:xfrm>
            <a:off x="2759674" y="1190241"/>
            <a:ext cx="8875599" cy="1569660"/>
          </a:xfrm>
          <a:prstGeom prst="rect">
            <a:avLst/>
          </a:prstGeom>
          <a:noFill/>
        </p:spPr>
        <p:txBody>
          <a:bodyPr wrap="square" rtlCol="0">
            <a:spAutoFit/>
          </a:bodyPr>
          <a:lstStyle/>
          <a:p>
            <a:r>
              <a:rPr lang="en-US" sz="3200" dirty="0" smtClean="0">
                <a:latin typeface="Trebuchet MS" panose="020B0603020202020204" pitchFamily="34" charset="0"/>
              </a:rPr>
              <a:t>How could Mary have been a perpetual virgin since the Bible clearly states that Jesus had brothers and sisters?</a:t>
            </a:r>
            <a:endParaRPr lang="en-US" sz="3200" dirty="0">
              <a:latin typeface="Trebuchet MS" panose="020B0603020202020204" pitchFamily="34" charset="0"/>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59674" y="3011028"/>
            <a:ext cx="7902698" cy="3053869"/>
          </a:xfrm>
          <a:prstGeom prst="rect">
            <a:avLst/>
          </a:prstGeom>
        </p:spPr>
      </p:pic>
    </p:spTree>
    <p:extLst>
      <p:ext uri="{BB962C8B-B14F-4D97-AF65-F5344CB8AC3E}">
        <p14:creationId xmlns:p14="http://schemas.microsoft.com/office/powerpoint/2010/main" val="8867586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59674" y="3011028"/>
            <a:ext cx="7902698" cy="3053869"/>
          </a:xfrm>
          <a:prstGeom prst="rect">
            <a:avLst/>
          </a:prstGeom>
        </p:spPr>
      </p:pic>
      <p:sp>
        <p:nvSpPr>
          <p:cNvPr id="3" name="Subtitle 2"/>
          <p:cNvSpPr>
            <a:spLocks noGrp="1"/>
          </p:cNvSpPr>
          <p:nvPr>
            <p:ph type="subTitle" idx="1"/>
          </p:nvPr>
        </p:nvSpPr>
        <p:spPr>
          <a:xfrm>
            <a:off x="2759674" y="479898"/>
            <a:ext cx="9432325" cy="459216"/>
          </a:xfrm>
          <a:gradFill>
            <a:gsLst>
              <a:gs pos="16000">
                <a:schemeClr val="bg1"/>
              </a:gs>
              <a:gs pos="100000">
                <a:srgbClr val="672F09"/>
              </a:gs>
            </a:gsLst>
            <a:lin ang="0" scaled="0"/>
          </a:gradFill>
        </p:spPr>
        <p:txBody>
          <a:bodyPr/>
          <a:lstStyle/>
          <a:p>
            <a:pPr algn="l"/>
            <a:r>
              <a:rPr lang="en-US" b="1" dirty="0" smtClean="0">
                <a:solidFill>
                  <a:schemeClr val="accent4"/>
                </a:solidFill>
                <a:latin typeface="Trajan Pro" panose="02020502050506020301" pitchFamily="18" charset="0"/>
              </a:rPr>
              <a:t>The Perpetual Virginity of Mary</a:t>
            </a:r>
            <a:endParaRPr lang="en-US" b="1" dirty="0">
              <a:solidFill>
                <a:schemeClr val="accent4"/>
              </a:solidFill>
              <a:latin typeface="Trajan Pro" panose="02020502050506020301" pitchFamily="18" charset="0"/>
            </a:endParaRPr>
          </a:p>
        </p:txBody>
      </p:sp>
      <p:sp>
        <p:nvSpPr>
          <p:cNvPr id="5" name="TextBox 4"/>
          <p:cNvSpPr txBox="1"/>
          <p:nvPr/>
        </p:nvSpPr>
        <p:spPr>
          <a:xfrm>
            <a:off x="2759674" y="1152121"/>
            <a:ext cx="8875599" cy="1938992"/>
          </a:xfrm>
          <a:prstGeom prst="rect">
            <a:avLst/>
          </a:prstGeom>
          <a:noFill/>
        </p:spPr>
        <p:txBody>
          <a:bodyPr wrap="square" rtlCol="0">
            <a:spAutoFit/>
          </a:bodyPr>
          <a:lstStyle/>
          <a:p>
            <a:r>
              <a:rPr lang="en-US" sz="3200" i="1" dirty="0" smtClean="0">
                <a:latin typeface="Trebuchet MS" panose="020B0603020202020204" pitchFamily="34" charset="0"/>
              </a:rPr>
              <a:t>“</a:t>
            </a:r>
            <a:r>
              <a:rPr lang="en-US" sz="3200" i="1" baseline="30000" dirty="0" smtClean="0">
                <a:latin typeface="Trebuchet MS" panose="020B0603020202020204" pitchFamily="34" charset="0"/>
              </a:rPr>
              <a:t>3</a:t>
            </a:r>
            <a:r>
              <a:rPr lang="en-US" sz="3200" i="1" dirty="0" smtClean="0">
                <a:latin typeface="Trebuchet MS" panose="020B0603020202020204" pitchFamily="34" charset="0"/>
              </a:rPr>
              <a:t> Is </a:t>
            </a:r>
            <a:r>
              <a:rPr lang="en-US" sz="3200" i="1" dirty="0">
                <a:latin typeface="Trebuchet MS" panose="020B0603020202020204" pitchFamily="34" charset="0"/>
              </a:rPr>
              <a:t>he not the carpenter, the son of Mary, and the brother of James and </a:t>
            </a:r>
            <a:r>
              <a:rPr lang="en-US" sz="3200" i="1" dirty="0" err="1">
                <a:latin typeface="Trebuchet MS" panose="020B0603020202020204" pitchFamily="34" charset="0"/>
              </a:rPr>
              <a:t>Joses</a:t>
            </a:r>
            <a:r>
              <a:rPr lang="en-US" sz="3200" i="1" dirty="0">
                <a:latin typeface="Trebuchet MS" panose="020B0603020202020204" pitchFamily="34" charset="0"/>
              </a:rPr>
              <a:t> and Judas and Simon? And are not his sisters here with us?” </a:t>
            </a:r>
            <a:r>
              <a:rPr lang="en-US" sz="3200" dirty="0" smtClean="0">
                <a:latin typeface="Trebuchet MS" panose="020B0603020202020204" pitchFamily="34" charset="0"/>
              </a:rPr>
              <a:t/>
            </a:r>
            <a:br>
              <a:rPr lang="en-US" sz="3200" dirty="0" smtClean="0">
                <a:latin typeface="Trebuchet MS" panose="020B0603020202020204" pitchFamily="34" charset="0"/>
              </a:rPr>
            </a:br>
            <a:r>
              <a:rPr lang="en-US" sz="2400" dirty="0">
                <a:solidFill>
                  <a:schemeClr val="accent4"/>
                </a:solidFill>
                <a:latin typeface="Trebuchet MS" panose="020B0603020202020204" pitchFamily="34" charset="0"/>
              </a:rPr>
              <a:t>Mark </a:t>
            </a:r>
            <a:r>
              <a:rPr lang="en-US" sz="2400" dirty="0" smtClean="0">
                <a:solidFill>
                  <a:schemeClr val="accent4"/>
                </a:solidFill>
                <a:latin typeface="Trebuchet MS" panose="020B0603020202020204" pitchFamily="34" charset="0"/>
              </a:rPr>
              <a:t>6:3</a:t>
            </a:r>
            <a:endParaRPr lang="en-US" sz="2400" dirty="0">
              <a:solidFill>
                <a:schemeClr val="accent4"/>
              </a:solidFill>
              <a:latin typeface="Trebuchet MS" panose="020B0603020202020204" pitchFamily="34" charset="0"/>
            </a:endParaRPr>
          </a:p>
        </p:txBody>
      </p:sp>
    </p:spTree>
    <p:extLst>
      <p:ext uri="{BB962C8B-B14F-4D97-AF65-F5344CB8AC3E}">
        <p14:creationId xmlns:p14="http://schemas.microsoft.com/office/powerpoint/2010/main" val="18278468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759674" y="479898"/>
            <a:ext cx="9432325" cy="459216"/>
          </a:xfrm>
          <a:gradFill>
            <a:gsLst>
              <a:gs pos="16000">
                <a:schemeClr val="bg1"/>
              </a:gs>
              <a:gs pos="100000">
                <a:srgbClr val="672F09"/>
              </a:gs>
            </a:gsLst>
            <a:lin ang="0" scaled="0"/>
          </a:gradFill>
        </p:spPr>
        <p:txBody>
          <a:bodyPr/>
          <a:lstStyle/>
          <a:p>
            <a:pPr algn="l"/>
            <a:r>
              <a:rPr lang="en-US" b="1" dirty="0" smtClean="0">
                <a:solidFill>
                  <a:schemeClr val="accent4"/>
                </a:solidFill>
                <a:latin typeface="Trajan Pro" panose="02020502050506020301" pitchFamily="18" charset="0"/>
              </a:rPr>
              <a:t>The Perpetual Virginity of Mary</a:t>
            </a:r>
            <a:endParaRPr lang="en-US" b="1" dirty="0">
              <a:solidFill>
                <a:schemeClr val="accent4"/>
              </a:solidFill>
              <a:latin typeface="Trajan Pro" panose="02020502050506020301" pitchFamily="18" charset="0"/>
            </a:endParaRPr>
          </a:p>
        </p:txBody>
      </p:sp>
      <p:sp>
        <p:nvSpPr>
          <p:cNvPr id="5" name="TextBox 4"/>
          <p:cNvSpPr txBox="1"/>
          <p:nvPr/>
        </p:nvSpPr>
        <p:spPr>
          <a:xfrm>
            <a:off x="2423771" y="1245428"/>
            <a:ext cx="8875599" cy="4770537"/>
          </a:xfrm>
          <a:prstGeom prst="rect">
            <a:avLst/>
          </a:prstGeom>
          <a:noFill/>
        </p:spPr>
        <p:txBody>
          <a:bodyPr wrap="square" rtlCol="0">
            <a:spAutoFit/>
          </a:bodyPr>
          <a:lstStyle/>
          <a:p>
            <a:r>
              <a:rPr lang="en-US" sz="3200" i="1" baseline="30000" dirty="0" smtClean="0">
                <a:latin typeface="Trebuchet MS" panose="020B0603020202020204" pitchFamily="34" charset="0"/>
              </a:rPr>
              <a:t>27 </a:t>
            </a:r>
            <a:r>
              <a:rPr lang="en-US" sz="3200" i="1" dirty="0" smtClean="0">
                <a:latin typeface="Trebuchet MS" panose="020B0603020202020204" pitchFamily="34" charset="0"/>
              </a:rPr>
              <a:t>These </a:t>
            </a:r>
            <a:r>
              <a:rPr lang="en-US" sz="3200" i="1" dirty="0">
                <a:latin typeface="Trebuchet MS" panose="020B0603020202020204" pitchFamily="34" charset="0"/>
              </a:rPr>
              <a:t>are the descendants of </a:t>
            </a:r>
            <a:r>
              <a:rPr lang="en-US" sz="3200" i="1" dirty="0" err="1">
                <a:latin typeface="Trebuchet MS" panose="020B0603020202020204" pitchFamily="34" charset="0"/>
              </a:rPr>
              <a:t>Terah</a:t>
            </a:r>
            <a:r>
              <a:rPr lang="en-US" sz="3200" i="1" dirty="0">
                <a:latin typeface="Trebuchet MS" panose="020B0603020202020204" pitchFamily="34" charset="0"/>
              </a:rPr>
              <a:t>. </a:t>
            </a:r>
            <a:r>
              <a:rPr lang="en-US" sz="3200" i="1" dirty="0" err="1">
                <a:latin typeface="Trebuchet MS" panose="020B0603020202020204" pitchFamily="34" charset="0"/>
              </a:rPr>
              <a:t>Terah</a:t>
            </a:r>
            <a:r>
              <a:rPr lang="en-US" sz="3200" i="1" dirty="0">
                <a:latin typeface="Trebuchet MS" panose="020B0603020202020204" pitchFamily="34" charset="0"/>
              </a:rPr>
              <a:t> begot Abram, </a:t>
            </a:r>
            <a:r>
              <a:rPr lang="en-US" sz="3200" i="1" dirty="0" err="1">
                <a:latin typeface="Trebuchet MS" panose="020B0603020202020204" pitchFamily="34" charset="0"/>
              </a:rPr>
              <a:t>Nahor</a:t>
            </a:r>
            <a:r>
              <a:rPr lang="en-US" sz="3200" i="1" dirty="0">
                <a:latin typeface="Trebuchet MS" panose="020B0603020202020204" pitchFamily="34" charset="0"/>
              </a:rPr>
              <a:t>, and Haran, and Haran begot Lot.</a:t>
            </a:r>
          </a:p>
          <a:p>
            <a:r>
              <a:rPr lang="en-US" sz="2400" dirty="0" smtClean="0">
                <a:solidFill>
                  <a:schemeClr val="accent4"/>
                </a:solidFill>
                <a:latin typeface="Trebuchet MS" panose="020B0603020202020204" pitchFamily="34" charset="0"/>
              </a:rPr>
              <a:t>Genesis 11:27</a:t>
            </a:r>
          </a:p>
          <a:p>
            <a:endParaRPr lang="en-US" sz="2400" dirty="0">
              <a:solidFill>
                <a:schemeClr val="accent4"/>
              </a:solidFill>
              <a:latin typeface="Trebuchet MS" panose="020B0603020202020204" pitchFamily="34" charset="0"/>
            </a:endParaRPr>
          </a:p>
          <a:p>
            <a:r>
              <a:rPr lang="en-US" sz="3200" dirty="0">
                <a:latin typeface="Trebuchet MS" panose="020B0603020202020204" pitchFamily="34" charset="0"/>
              </a:rPr>
              <a:t>So. </a:t>
            </a:r>
            <a:r>
              <a:rPr lang="en-US" sz="3200" dirty="0" err="1">
                <a:latin typeface="Trebuchet MS" panose="020B0603020202020204" pitchFamily="34" charset="0"/>
              </a:rPr>
              <a:t>Tarah</a:t>
            </a:r>
            <a:r>
              <a:rPr lang="en-US" sz="3200" dirty="0">
                <a:latin typeface="Trebuchet MS" panose="020B0603020202020204" pitchFamily="34" charset="0"/>
              </a:rPr>
              <a:t> had three boys, Abram, </a:t>
            </a:r>
            <a:r>
              <a:rPr lang="en-US" sz="3200" dirty="0" err="1">
                <a:latin typeface="Trebuchet MS" panose="020B0603020202020204" pitchFamily="34" charset="0"/>
              </a:rPr>
              <a:t>Nahor</a:t>
            </a:r>
            <a:r>
              <a:rPr lang="en-US" sz="3200" dirty="0">
                <a:latin typeface="Trebuchet MS" panose="020B0603020202020204" pitchFamily="34" charset="0"/>
              </a:rPr>
              <a:t> and Haran, and Haran had a son named Lot, </a:t>
            </a:r>
            <a:r>
              <a:rPr lang="en-US" sz="3200" dirty="0">
                <a:solidFill>
                  <a:schemeClr val="accent4"/>
                </a:solidFill>
                <a:latin typeface="Trebuchet MS" panose="020B0603020202020204" pitchFamily="34" charset="0"/>
              </a:rPr>
              <a:t>which makes Lot, </a:t>
            </a:r>
            <a:r>
              <a:rPr lang="en-US" sz="3200" dirty="0" smtClean="0">
                <a:solidFill>
                  <a:schemeClr val="accent4"/>
                </a:solidFill>
                <a:latin typeface="Trebuchet MS" panose="020B0603020202020204" pitchFamily="34" charset="0"/>
              </a:rPr>
              <a:t>Abram’s </a:t>
            </a:r>
            <a:r>
              <a:rPr lang="en-US" sz="3200" dirty="0">
                <a:solidFill>
                  <a:schemeClr val="accent4"/>
                </a:solidFill>
                <a:latin typeface="Trebuchet MS" panose="020B0603020202020204" pitchFamily="34" charset="0"/>
              </a:rPr>
              <a:t>nephew.</a:t>
            </a:r>
          </a:p>
          <a:p>
            <a:endParaRPr lang="en-US" sz="3200" dirty="0">
              <a:latin typeface="Trebuchet MS" panose="020B0603020202020204" pitchFamily="34" charset="0"/>
            </a:endParaRPr>
          </a:p>
          <a:p>
            <a:r>
              <a:rPr lang="en-US" sz="3200" dirty="0">
                <a:latin typeface="Trebuchet MS" panose="020B0603020202020204" pitchFamily="34" charset="0"/>
              </a:rPr>
              <a:t>Got it?</a:t>
            </a:r>
          </a:p>
        </p:txBody>
      </p:sp>
    </p:spTree>
    <p:extLst>
      <p:ext uri="{BB962C8B-B14F-4D97-AF65-F5344CB8AC3E}">
        <p14:creationId xmlns:p14="http://schemas.microsoft.com/office/powerpoint/2010/main" val="4413208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759674" y="479898"/>
            <a:ext cx="9432325" cy="459216"/>
          </a:xfrm>
          <a:gradFill>
            <a:gsLst>
              <a:gs pos="16000">
                <a:schemeClr val="bg1"/>
              </a:gs>
              <a:gs pos="100000">
                <a:srgbClr val="672F09"/>
              </a:gs>
            </a:gsLst>
            <a:lin ang="0" scaled="0"/>
          </a:gradFill>
        </p:spPr>
        <p:txBody>
          <a:bodyPr/>
          <a:lstStyle/>
          <a:p>
            <a:pPr algn="l"/>
            <a:r>
              <a:rPr lang="en-US" b="1" dirty="0" smtClean="0">
                <a:solidFill>
                  <a:schemeClr val="accent4"/>
                </a:solidFill>
                <a:latin typeface="Trajan Pro" panose="02020502050506020301" pitchFamily="18" charset="0"/>
              </a:rPr>
              <a:t>The Perpetual Virginity of Mary</a:t>
            </a:r>
            <a:endParaRPr lang="en-US" b="1" dirty="0">
              <a:solidFill>
                <a:schemeClr val="accent4"/>
              </a:solidFill>
              <a:latin typeface="Trajan Pro" panose="02020502050506020301" pitchFamily="18" charset="0"/>
            </a:endParaRPr>
          </a:p>
        </p:txBody>
      </p:sp>
      <p:sp>
        <p:nvSpPr>
          <p:cNvPr id="5" name="TextBox 4"/>
          <p:cNvSpPr txBox="1"/>
          <p:nvPr/>
        </p:nvSpPr>
        <p:spPr>
          <a:xfrm>
            <a:off x="2423771" y="1245428"/>
            <a:ext cx="8875599" cy="5509200"/>
          </a:xfrm>
          <a:prstGeom prst="rect">
            <a:avLst/>
          </a:prstGeom>
          <a:noFill/>
        </p:spPr>
        <p:txBody>
          <a:bodyPr wrap="square" rtlCol="0">
            <a:spAutoFit/>
          </a:bodyPr>
          <a:lstStyle/>
          <a:p>
            <a:r>
              <a:rPr lang="en-US" sz="3200" i="1" baseline="30000" dirty="0"/>
              <a:t>12</a:t>
            </a:r>
            <a:r>
              <a:rPr lang="en-US" sz="3200" i="1" dirty="0"/>
              <a:t> They took with them Abram’s </a:t>
            </a:r>
            <a:r>
              <a:rPr lang="en-US" sz="3200" b="1" i="1" dirty="0">
                <a:solidFill>
                  <a:schemeClr val="accent4"/>
                </a:solidFill>
              </a:rPr>
              <a:t>brother</a:t>
            </a:r>
            <a:r>
              <a:rPr lang="en-US" sz="3200" i="1" dirty="0"/>
              <a:t> Lot, who had been living in Sodom, as well as his possessions, and departed. </a:t>
            </a:r>
            <a:r>
              <a:rPr lang="en-US" sz="3200" i="1" baseline="30000" dirty="0"/>
              <a:t>13</a:t>
            </a:r>
            <a:r>
              <a:rPr lang="en-US" sz="3200" i="1" dirty="0"/>
              <a:t> A survivor came and brought the news to Abram the Hebrew, who was camping at the oak of </a:t>
            </a:r>
            <a:r>
              <a:rPr lang="en-US" sz="3200" i="1" dirty="0" err="1"/>
              <a:t>Mamre</a:t>
            </a:r>
            <a:r>
              <a:rPr lang="en-US" sz="3200" i="1" dirty="0"/>
              <a:t> the Amorite, a kinsman of </a:t>
            </a:r>
            <a:r>
              <a:rPr lang="en-US" sz="3200" i="1" dirty="0" err="1"/>
              <a:t>Eshcol</a:t>
            </a:r>
            <a:r>
              <a:rPr lang="en-US" sz="3200" i="1" dirty="0"/>
              <a:t> and </a:t>
            </a:r>
            <a:r>
              <a:rPr lang="en-US" sz="3200" i="1" dirty="0" err="1"/>
              <a:t>Aner</a:t>
            </a:r>
            <a:r>
              <a:rPr lang="en-US" sz="3200" i="1" dirty="0"/>
              <a:t>; these were allies of Abram. </a:t>
            </a:r>
            <a:r>
              <a:rPr lang="en-US" sz="3200" i="1" baseline="30000" dirty="0"/>
              <a:t>14</a:t>
            </a:r>
            <a:r>
              <a:rPr lang="en-US" sz="3200" i="1" dirty="0"/>
              <a:t> When Abram heard that his </a:t>
            </a:r>
            <a:r>
              <a:rPr lang="en-US" sz="3200" b="1" i="1" dirty="0">
                <a:solidFill>
                  <a:schemeClr val="accent4"/>
                </a:solidFill>
              </a:rPr>
              <a:t>brother</a:t>
            </a:r>
            <a:r>
              <a:rPr lang="en-US" sz="3200" i="1" dirty="0"/>
              <a:t> had been captured, he mustered three hundred and eighteen of his retainers, born in his house, and went in pursuit as far as Dan. </a:t>
            </a:r>
          </a:p>
          <a:p>
            <a:r>
              <a:rPr lang="en-US" sz="2400" b="1" dirty="0">
                <a:solidFill>
                  <a:schemeClr val="accent4"/>
                </a:solidFill>
              </a:rPr>
              <a:t>Genesis 14:12-14</a:t>
            </a:r>
            <a:endParaRPr lang="en-US" sz="2400" dirty="0">
              <a:solidFill>
                <a:schemeClr val="accent4"/>
              </a:solidFill>
            </a:endParaRPr>
          </a:p>
        </p:txBody>
      </p:sp>
    </p:spTree>
    <p:extLst>
      <p:ext uri="{BB962C8B-B14F-4D97-AF65-F5344CB8AC3E}">
        <p14:creationId xmlns:p14="http://schemas.microsoft.com/office/powerpoint/2010/main" val="1124479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759674" y="479898"/>
            <a:ext cx="9432325" cy="459216"/>
          </a:xfrm>
          <a:gradFill>
            <a:gsLst>
              <a:gs pos="16000">
                <a:schemeClr val="bg1"/>
              </a:gs>
              <a:gs pos="100000">
                <a:srgbClr val="672F09"/>
              </a:gs>
            </a:gsLst>
            <a:lin ang="0" scaled="0"/>
          </a:gradFill>
        </p:spPr>
        <p:txBody>
          <a:bodyPr/>
          <a:lstStyle/>
          <a:p>
            <a:pPr algn="l"/>
            <a:r>
              <a:rPr lang="en-US" b="1" dirty="0" smtClean="0">
                <a:solidFill>
                  <a:schemeClr val="accent4"/>
                </a:solidFill>
                <a:latin typeface="Trajan Pro" panose="02020502050506020301" pitchFamily="18" charset="0"/>
              </a:rPr>
              <a:t>The Perpetual Virginity of Mary</a:t>
            </a:r>
            <a:endParaRPr lang="en-US" b="1" dirty="0">
              <a:solidFill>
                <a:schemeClr val="accent4"/>
              </a:solidFill>
              <a:latin typeface="Trajan Pro" panose="02020502050506020301" pitchFamily="18" charset="0"/>
            </a:endParaRPr>
          </a:p>
        </p:txBody>
      </p:sp>
      <p:sp>
        <p:nvSpPr>
          <p:cNvPr id="5" name="TextBox 4"/>
          <p:cNvSpPr txBox="1"/>
          <p:nvPr/>
        </p:nvSpPr>
        <p:spPr>
          <a:xfrm>
            <a:off x="2423771" y="1245428"/>
            <a:ext cx="8875599" cy="4401205"/>
          </a:xfrm>
          <a:prstGeom prst="rect">
            <a:avLst/>
          </a:prstGeom>
          <a:noFill/>
        </p:spPr>
        <p:txBody>
          <a:bodyPr wrap="square" rtlCol="0">
            <a:spAutoFit/>
          </a:bodyPr>
          <a:lstStyle/>
          <a:p>
            <a:r>
              <a:rPr lang="en-US" sz="2800" dirty="0" smtClean="0"/>
              <a:t>Interpreting with the knowledge of the ancient languages. </a:t>
            </a:r>
            <a:endParaRPr lang="en-US" sz="2800" dirty="0"/>
          </a:p>
          <a:p>
            <a:endParaRPr lang="en-US" sz="2800" dirty="0" smtClean="0"/>
          </a:p>
          <a:p>
            <a:r>
              <a:rPr lang="en-US" sz="2800" dirty="0" smtClean="0"/>
              <a:t>There were no words for aunts, uncles, nieces, nephews or cousins.</a:t>
            </a:r>
          </a:p>
          <a:p>
            <a:endParaRPr lang="en-US" sz="2800" dirty="0"/>
          </a:p>
          <a:p>
            <a:r>
              <a:rPr lang="en-US" sz="2800" b="1" dirty="0" err="1" smtClean="0">
                <a:solidFill>
                  <a:schemeClr val="accent4"/>
                </a:solidFill>
              </a:rPr>
              <a:t>אח</a:t>
            </a:r>
            <a:r>
              <a:rPr lang="en-US" sz="2800" b="1" dirty="0" smtClean="0"/>
              <a:t> </a:t>
            </a:r>
            <a:r>
              <a:rPr lang="en-US" sz="2800" b="1" dirty="0" smtClean="0">
                <a:solidFill>
                  <a:schemeClr val="bg1"/>
                </a:solidFill>
              </a:rPr>
              <a:t>:</a:t>
            </a:r>
            <a:r>
              <a:rPr lang="en-US" sz="2800" b="1" dirty="0" smtClean="0"/>
              <a:t> </a:t>
            </a:r>
            <a:r>
              <a:rPr lang="en-US" sz="2800" dirty="0" smtClean="0"/>
              <a:t>or </a:t>
            </a:r>
            <a:r>
              <a:rPr lang="en-US" sz="2800" dirty="0" err="1">
                <a:solidFill>
                  <a:schemeClr val="accent4"/>
                </a:solidFill>
              </a:rPr>
              <a:t>awkh</a:t>
            </a:r>
            <a:r>
              <a:rPr lang="en-US" sz="2800" dirty="0"/>
              <a:t> described all male relatives and is translated </a:t>
            </a:r>
            <a:r>
              <a:rPr lang="en-US" sz="2800" dirty="0" smtClean="0"/>
              <a:t>as </a:t>
            </a:r>
            <a:r>
              <a:rPr lang="en-US" sz="2800" dirty="0" smtClean="0">
                <a:solidFill>
                  <a:schemeClr val="accent4"/>
                </a:solidFill>
              </a:rPr>
              <a:t>brother</a:t>
            </a:r>
            <a:r>
              <a:rPr lang="en-US" sz="2800" dirty="0" smtClean="0"/>
              <a:t>.</a:t>
            </a:r>
          </a:p>
          <a:p>
            <a:endParaRPr lang="en-US" sz="2800" dirty="0"/>
          </a:p>
          <a:p>
            <a:r>
              <a:rPr lang="en-US" sz="2800" b="1" dirty="0" err="1" smtClean="0">
                <a:solidFill>
                  <a:schemeClr val="accent4"/>
                </a:solidFill>
              </a:rPr>
              <a:t>אחות</a:t>
            </a:r>
            <a:r>
              <a:rPr lang="en-US" sz="2800" b="1" dirty="0" smtClean="0">
                <a:solidFill>
                  <a:schemeClr val="bg1"/>
                </a:solidFill>
              </a:rPr>
              <a:t>:</a:t>
            </a:r>
            <a:r>
              <a:rPr lang="en-US" sz="2800" b="1" dirty="0" smtClean="0"/>
              <a:t> </a:t>
            </a:r>
            <a:r>
              <a:rPr lang="en-US" sz="2800" dirty="0" smtClean="0"/>
              <a:t>or </a:t>
            </a:r>
            <a:r>
              <a:rPr lang="en-US" sz="2800" dirty="0" err="1" smtClean="0">
                <a:solidFill>
                  <a:schemeClr val="accent4"/>
                </a:solidFill>
              </a:rPr>
              <a:t>achoth</a:t>
            </a:r>
            <a:r>
              <a:rPr lang="en-US" sz="2800" dirty="0" smtClean="0"/>
              <a:t> described all female relatives </a:t>
            </a:r>
            <a:r>
              <a:rPr lang="en-US" sz="2800" dirty="0" smtClean="0"/>
              <a:t>and </a:t>
            </a:r>
            <a:r>
              <a:rPr lang="en-US" sz="2800" dirty="0" smtClean="0"/>
              <a:t>is translated as </a:t>
            </a:r>
            <a:r>
              <a:rPr lang="en-US" sz="2800" dirty="0" smtClean="0">
                <a:solidFill>
                  <a:schemeClr val="accent4"/>
                </a:solidFill>
              </a:rPr>
              <a:t>sister</a:t>
            </a:r>
            <a:r>
              <a:rPr lang="en-US" sz="2800" dirty="0" smtClean="0"/>
              <a:t>.</a:t>
            </a:r>
            <a:endParaRPr lang="en-US" sz="2800" dirty="0"/>
          </a:p>
        </p:txBody>
      </p:sp>
    </p:spTree>
    <p:extLst>
      <p:ext uri="{BB962C8B-B14F-4D97-AF65-F5344CB8AC3E}">
        <p14:creationId xmlns:p14="http://schemas.microsoft.com/office/powerpoint/2010/main" val="2136610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759674" y="479898"/>
            <a:ext cx="9432325" cy="459216"/>
          </a:xfrm>
          <a:gradFill>
            <a:gsLst>
              <a:gs pos="16000">
                <a:schemeClr val="bg1"/>
              </a:gs>
              <a:gs pos="100000">
                <a:srgbClr val="672F09"/>
              </a:gs>
            </a:gsLst>
            <a:lin ang="0" scaled="0"/>
          </a:gradFill>
        </p:spPr>
        <p:txBody>
          <a:bodyPr/>
          <a:lstStyle/>
          <a:p>
            <a:pPr algn="l"/>
            <a:r>
              <a:rPr lang="en-US" b="1" dirty="0" smtClean="0">
                <a:solidFill>
                  <a:schemeClr val="accent4"/>
                </a:solidFill>
                <a:latin typeface="Trajan Pro" panose="02020502050506020301" pitchFamily="18" charset="0"/>
              </a:rPr>
              <a:t>The Perpetual Virginity of Mary</a:t>
            </a:r>
            <a:endParaRPr lang="en-US" b="1" dirty="0">
              <a:solidFill>
                <a:schemeClr val="accent4"/>
              </a:solidFill>
              <a:latin typeface="Trajan Pro" panose="02020502050506020301" pitchFamily="18" charset="0"/>
            </a:endParaRPr>
          </a:p>
        </p:txBody>
      </p:sp>
      <p:sp>
        <p:nvSpPr>
          <p:cNvPr id="5" name="TextBox 4"/>
          <p:cNvSpPr txBox="1"/>
          <p:nvPr/>
        </p:nvSpPr>
        <p:spPr>
          <a:xfrm>
            <a:off x="2423771" y="1245428"/>
            <a:ext cx="8875599" cy="4442242"/>
          </a:xfrm>
          <a:prstGeom prst="rect">
            <a:avLst/>
          </a:prstGeom>
          <a:noFill/>
        </p:spPr>
        <p:txBody>
          <a:bodyPr wrap="square" rtlCol="0">
            <a:spAutoFit/>
          </a:bodyPr>
          <a:lstStyle/>
          <a:p>
            <a:r>
              <a:rPr lang="en-US" sz="2800" b="1" dirty="0" smtClean="0"/>
              <a:t>At the Crucifixion</a:t>
            </a:r>
            <a:endParaRPr lang="en-US" sz="2800" b="1" dirty="0"/>
          </a:p>
          <a:p>
            <a:endParaRPr lang="en-US" sz="2800" dirty="0" smtClean="0"/>
          </a:p>
          <a:p>
            <a:endParaRPr lang="en-US" sz="2800" baseline="30000" dirty="0" smtClean="0"/>
          </a:p>
          <a:p>
            <a:r>
              <a:rPr lang="en-US" sz="2800" i="1" baseline="30000" dirty="0" smtClean="0"/>
              <a:t>55</a:t>
            </a:r>
            <a:r>
              <a:rPr lang="en-US" sz="2800" i="1" dirty="0" smtClean="0"/>
              <a:t> There </a:t>
            </a:r>
            <a:r>
              <a:rPr lang="en-US" sz="2800" i="1" dirty="0"/>
              <a:t>were many women there, looking on from a distance, who had followed Jesus from Galilee, ministering to him. </a:t>
            </a:r>
            <a:r>
              <a:rPr lang="en-US" sz="2800" i="1" baseline="30000" dirty="0"/>
              <a:t>56</a:t>
            </a:r>
            <a:r>
              <a:rPr lang="en-US" sz="2800" i="1" dirty="0"/>
              <a:t> Among them were Mary Magdalene and </a:t>
            </a:r>
            <a:r>
              <a:rPr lang="en-US" sz="2800" i="1" dirty="0">
                <a:solidFill>
                  <a:schemeClr val="accent4"/>
                </a:solidFill>
              </a:rPr>
              <a:t>Mary the mother of James and </a:t>
            </a:r>
            <a:r>
              <a:rPr lang="en-US" sz="2800" i="1" dirty="0" err="1">
                <a:solidFill>
                  <a:schemeClr val="accent4"/>
                </a:solidFill>
              </a:rPr>
              <a:t>Joses</a:t>
            </a:r>
            <a:r>
              <a:rPr lang="en-US" sz="2800" i="1" dirty="0"/>
              <a:t>, and the mother of the sons of Zebedee</a:t>
            </a:r>
            <a:r>
              <a:rPr lang="en-US" sz="2800" i="1" dirty="0" smtClean="0"/>
              <a:t>.</a:t>
            </a:r>
          </a:p>
          <a:p>
            <a:endParaRPr lang="en-US" sz="2000" b="1" dirty="0" smtClean="0">
              <a:solidFill>
                <a:schemeClr val="accent4"/>
              </a:solidFill>
            </a:endParaRPr>
          </a:p>
          <a:p>
            <a:r>
              <a:rPr lang="en-US" sz="2000" b="1" dirty="0" smtClean="0">
                <a:solidFill>
                  <a:schemeClr val="accent4"/>
                </a:solidFill>
              </a:rPr>
              <a:t>Matthew </a:t>
            </a:r>
            <a:r>
              <a:rPr lang="en-US" sz="2000" b="1" dirty="0">
                <a:solidFill>
                  <a:schemeClr val="accent4"/>
                </a:solidFill>
              </a:rPr>
              <a:t>27:55-56</a:t>
            </a:r>
            <a:endParaRPr lang="en-US" sz="2000" dirty="0">
              <a:solidFill>
                <a:schemeClr val="accent4"/>
              </a:solidFill>
            </a:endParaRPr>
          </a:p>
          <a:p>
            <a:endParaRPr lang="en-US" sz="2800" dirty="0" smtClean="0"/>
          </a:p>
        </p:txBody>
      </p:sp>
    </p:spTree>
    <p:extLst>
      <p:ext uri="{BB962C8B-B14F-4D97-AF65-F5344CB8AC3E}">
        <p14:creationId xmlns:p14="http://schemas.microsoft.com/office/powerpoint/2010/main" val="7967460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759674" y="479898"/>
            <a:ext cx="9432325" cy="459216"/>
          </a:xfrm>
          <a:gradFill>
            <a:gsLst>
              <a:gs pos="16000">
                <a:schemeClr val="bg1"/>
              </a:gs>
              <a:gs pos="100000">
                <a:srgbClr val="672F09"/>
              </a:gs>
            </a:gsLst>
            <a:lin ang="0" scaled="0"/>
          </a:gradFill>
        </p:spPr>
        <p:txBody>
          <a:bodyPr/>
          <a:lstStyle/>
          <a:p>
            <a:pPr algn="l"/>
            <a:r>
              <a:rPr lang="en-US" b="1" dirty="0" smtClean="0">
                <a:solidFill>
                  <a:schemeClr val="accent4"/>
                </a:solidFill>
                <a:latin typeface="Trajan Pro" panose="02020502050506020301" pitchFamily="18" charset="0"/>
              </a:rPr>
              <a:t>The Perpetual Virginity of Mary</a:t>
            </a:r>
            <a:endParaRPr lang="en-US" b="1" dirty="0">
              <a:solidFill>
                <a:schemeClr val="accent4"/>
              </a:solidFill>
              <a:latin typeface="Trajan Pro" panose="02020502050506020301" pitchFamily="18" charset="0"/>
            </a:endParaRPr>
          </a:p>
        </p:txBody>
      </p:sp>
      <p:sp>
        <p:nvSpPr>
          <p:cNvPr id="5" name="TextBox 4"/>
          <p:cNvSpPr txBox="1"/>
          <p:nvPr/>
        </p:nvSpPr>
        <p:spPr>
          <a:xfrm>
            <a:off x="2423771" y="1245428"/>
            <a:ext cx="8875599" cy="5488682"/>
          </a:xfrm>
          <a:prstGeom prst="rect">
            <a:avLst/>
          </a:prstGeom>
          <a:noFill/>
        </p:spPr>
        <p:txBody>
          <a:bodyPr wrap="square" rtlCol="0">
            <a:spAutoFit/>
          </a:bodyPr>
          <a:lstStyle/>
          <a:p>
            <a:r>
              <a:rPr lang="en-US" sz="2800" b="1" dirty="0" smtClean="0"/>
              <a:t>At the Crucifixion</a:t>
            </a:r>
            <a:endParaRPr lang="en-US" sz="2800" b="1" dirty="0"/>
          </a:p>
          <a:p>
            <a:endParaRPr lang="en-US" sz="2800" dirty="0" smtClean="0"/>
          </a:p>
          <a:p>
            <a:endParaRPr lang="en-US" sz="2800" baseline="30000" dirty="0" smtClean="0"/>
          </a:p>
          <a:p>
            <a:r>
              <a:rPr lang="en-US" sz="2800" i="1" baseline="30000" dirty="0"/>
              <a:t>26</a:t>
            </a:r>
            <a:r>
              <a:rPr lang="en-US" sz="2800" i="1" dirty="0"/>
              <a:t> When Jesus saw his mother and the disciple there whom he loved, he said to his mother, “Woman, behold, your son.” </a:t>
            </a:r>
            <a:r>
              <a:rPr lang="en-US" sz="2800" i="1" baseline="30000" dirty="0"/>
              <a:t>27</a:t>
            </a:r>
            <a:r>
              <a:rPr lang="en-US" sz="2800" i="1" dirty="0"/>
              <a:t> Then he said to the disciple, “Behold, your mother.” And from that hour the disciple took her into his home.</a:t>
            </a:r>
          </a:p>
          <a:p>
            <a:endParaRPr lang="en-US" sz="2000" b="1" dirty="0" smtClean="0">
              <a:solidFill>
                <a:schemeClr val="accent4"/>
              </a:solidFill>
            </a:endParaRPr>
          </a:p>
          <a:p>
            <a:r>
              <a:rPr lang="en-US" sz="2000" b="1" dirty="0" smtClean="0">
                <a:solidFill>
                  <a:schemeClr val="accent4"/>
                </a:solidFill>
              </a:rPr>
              <a:t>John 19:26-27</a:t>
            </a:r>
          </a:p>
          <a:p>
            <a:endParaRPr lang="en-US" sz="2000" b="1" dirty="0">
              <a:solidFill>
                <a:schemeClr val="accent4"/>
              </a:solidFill>
            </a:endParaRPr>
          </a:p>
          <a:p>
            <a:endParaRPr lang="en-US" sz="2000" b="1" dirty="0" smtClean="0">
              <a:solidFill>
                <a:schemeClr val="accent4"/>
              </a:solidFill>
            </a:endParaRPr>
          </a:p>
          <a:p>
            <a:r>
              <a:rPr lang="en-US" sz="2800" b="1" dirty="0"/>
              <a:t>If Jesus had actual brothers, would His last act in life be </a:t>
            </a:r>
            <a:r>
              <a:rPr lang="en-US" sz="2800" b="1" dirty="0" smtClean="0"/>
              <a:t>to </a:t>
            </a:r>
            <a:r>
              <a:rPr lang="en-US" sz="2800" b="1" dirty="0"/>
              <a:t>grievously offend them?</a:t>
            </a:r>
            <a:endParaRPr lang="en-US" sz="2800" dirty="0"/>
          </a:p>
          <a:p>
            <a:endParaRPr lang="en-US" sz="2800" dirty="0" smtClean="0"/>
          </a:p>
        </p:txBody>
      </p:sp>
    </p:spTree>
    <p:extLst>
      <p:ext uri="{BB962C8B-B14F-4D97-AF65-F5344CB8AC3E}">
        <p14:creationId xmlns:p14="http://schemas.microsoft.com/office/powerpoint/2010/main" val="31115798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759674" y="479898"/>
            <a:ext cx="9432325" cy="459216"/>
          </a:xfrm>
          <a:gradFill>
            <a:gsLst>
              <a:gs pos="16000">
                <a:schemeClr val="bg1"/>
              </a:gs>
              <a:gs pos="100000">
                <a:srgbClr val="672F09"/>
              </a:gs>
            </a:gsLst>
            <a:lin ang="0" scaled="0"/>
          </a:gradFill>
        </p:spPr>
        <p:txBody>
          <a:bodyPr/>
          <a:lstStyle/>
          <a:p>
            <a:pPr algn="l"/>
            <a:r>
              <a:rPr lang="en-US" b="1" dirty="0" smtClean="0">
                <a:solidFill>
                  <a:schemeClr val="accent4"/>
                </a:solidFill>
                <a:latin typeface="Trajan Pro" panose="02020502050506020301" pitchFamily="18" charset="0"/>
              </a:rPr>
              <a:t>The Perpetual Virginity of Mary</a:t>
            </a:r>
            <a:endParaRPr lang="en-US" b="1" dirty="0">
              <a:solidFill>
                <a:schemeClr val="accent4"/>
              </a:solidFill>
              <a:latin typeface="Trajan Pro" panose="02020502050506020301" pitchFamily="18" charset="0"/>
            </a:endParaRPr>
          </a:p>
        </p:txBody>
      </p:sp>
      <p:sp>
        <p:nvSpPr>
          <p:cNvPr id="5" name="TextBox 4"/>
          <p:cNvSpPr txBox="1"/>
          <p:nvPr/>
        </p:nvSpPr>
        <p:spPr>
          <a:xfrm>
            <a:off x="2423771" y="1245428"/>
            <a:ext cx="8875599" cy="5447645"/>
          </a:xfrm>
          <a:prstGeom prst="rect">
            <a:avLst/>
          </a:prstGeom>
          <a:noFill/>
        </p:spPr>
        <p:txBody>
          <a:bodyPr wrap="square" rtlCol="0">
            <a:spAutoFit/>
          </a:bodyPr>
          <a:lstStyle/>
          <a:p>
            <a:r>
              <a:rPr lang="en-US" sz="2800" b="1" dirty="0" smtClean="0"/>
              <a:t>After the Resurrection and Assumption</a:t>
            </a:r>
            <a:endParaRPr lang="en-US" sz="2800" b="1" dirty="0"/>
          </a:p>
          <a:p>
            <a:endParaRPr lang="en-US" sz="2800" dirty="0" smtClean="0"/>
          </a:p>
          <a:p>
            <a:r>
              <a:rPr lang="en-US" sz="2800" i="1" baseline="30000" dirty="0" smtClean="0"/>
              <a:t>13</a:t>
            </a:r>
            <a:r>
              <a:rPr lang="en-US" sz="2800" i="1" dirty="0" smtClean="0"/>
              <a:t> </a:t>
            </a:r>
            <a:r>
              <a:rPr lang="en-US" sz="2800" i="1" dirty="0"/>
              <a:t>When they entered the city they went to the upper room where they were staying, Peter and John and James and Andrew, Philip and Thomas, Bartholomew and Matthew, James son of </a:t>
            </a:r>
            <a:r>
              <a:rPr lang="en-US" sz="2800" i="1" dirty="0" err="1"/>
              <a:t>Alphaeus</a:t>
            </a:r>
            <a:r>
              <a:rPr lang="en-US" sz="2800" i="1" dirty="0"/>
              <a:t>, Simon the Zealot, and Judas son of James. </a:t>
            </a:r>
            <a:r>
              <a:rPr lang="en-US" sz="2800" i="1" baseline="30000" dirty="0"/>
              <a:t>14</a:t>
            </a:r>
            <a:r>
              <a:rPr lang="en-US" sz="2800" i="1" dirty="0"/>
              <a:t> All these devoted themselves with one accord to prayer, together with some women, and Mary the mother of Jesus, and his brothers. </a:t>
            </a:r>
            <a:r>
              <a:rPr lang="en-US" sz="2800" i="1" baseline="30000" dirty="0"/>
              <a:t>15</a:t>
            </a:r>
            <a:r>
              <a:rPr lang="en-US" sz="2800" i="1" dirty="0"/>
              <a:t> During those days Peter stood up in the midst of the brothers </a:t>
            </a:r>
            <a:r>
              <a:rPr lang="en-US" sz="2800" i="1" dirty="0">
                <a:solidFill>
                  <a:schemeClr val="accent4"/>
                </a:solidFill>
              </a:rPr>
              <a:t>(there was a group of about one hundred and twenty persons in the one place)…</a:t>
            </a:r>
            <a:endParaRPr lang="en-US" sz="2800" dirty="0">
              <a:solidFill>
                <a:schemeClr val="accent4"/>
              </a:solidFill>
            </a:endParaRPr>
          </a:p>
          <a:p>
            <a:endParaRPr lang="en-US" sz="2000" b="1" dirty="0" smtClean="0">
              <a:solidFill>
                <a:schemeClr val="accent4"/>
              </a:solidFill>
            </a:endParaRPr>
          </a:p>
          <a:p>
            <a:r>
              <a:rPr lang="en-US" sz="2000" b="1" dirty="0">
                <a:solidFill>
                  <a:schemeClr val="accent4"/>
                </a:solidFill>
              </a:rPr>
              <a:t>Acts </a:t>
            </a:r>
            <a:r>
              <a:rPr lang="en-US" sz="2000" b="1" dirty="0" smtClean="0">
                <a:solidFill>
                  <a:schemeClr val="accent4"/>
                </a:solidFill>
              </a:rPr>
              <a:t>1:14-15</a:t>
            </a:r>
            <a:endParaRPr lang="en-US" sz="2800" dirty="0" smtClean="0"/>
          </a:p>
        </p:txBody>
      </p:sp>
    </p:spTree>
    <p:extLst>
      <p:ext uri="{BB962C8B-B14F-4D97-AF65-F5344CB8AC3E}">
        <p14:creationId xmlns:p14="http://schemas.microsoft.com/office/powerpoint/2010/main" val="3417646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759674" y="479898"/>
            <a:ext cx="9432325" cy="459216"/>
          </a:xfrm>
          <a:gradFill>
            <a:gsLst>
              <a:gs pos="16000">
                <a:schemeClr val="bg1"/>
              </a:gs>
              <a:gs pos="100000">
                <a:srgbClr val="672F09"/>
              </a:gs>
            </a:gsLst>
            <a:lin ang="0" scaled="0"/>
          </a:gradFill>
        </p:spPr>
        <p:txBody>
          <a:bodyPr/>
          <a:lstStyle/>
          <a:p>
            <a:pPr algn="l"/>
            <a:r>
              <a:rPr lang="en-US" b="1" dirty="0" smtClean="0">
                <a:solidFill>
                  <a:schemeClr val="accent4"/>
                </a:solidFill>
                <a:latin typeface="Trajan Pro" panose="02020502050506020301" pitchFamily="18" charset="0"/>
              </a:rPr>
              <a:t>A Common Misunderstanding</a:t>
            </a:r>
            <a:endParaRPr lang="en-US" b="1" dirty="0">
              <a:solidFill>
                <a:schemeClr val="accent4"/>
              </a:solidFill>
              <a:latin typeface="Trajan Pro" panose="02020502050506020301" pitchFamily="18" charset="0"/>
            </a:endParaRPr>
          </a:p>
        </p:txBody>
      </p:sp>
      <p:sp>
        <p:nvSpPr>
          <p:cNvPr id="5" name="TextBox 4"/>
          <p:cNvSpPr txBox="1"/>
          <p:nvPr/>
        </p:nvSpPr>
        <p:spPr>
          <a:xfrm>
            <a:off x="2759674" y="3117507"/>
            <a:ext cx="5627581" cy="584775"/>
          </a:xfrm>
          <a:prstGeom prst="rect">
            <a:avLst/>
          </a:prstGeom>
          <a:noFill/>
        </p:spPr>
        <p:txBody>
          <a:bodyPr wrap="square" rtlCol="0">
            <a:spAutoFit/>
          </a:bodyPr>
          <a:lstStyle/>
          <a:p>
            <a:r>
              <a:rPr lang="en-US" sz="3200" dirty="0" smtClean="0">
                <a:latin typeface="Trebuchet MS" panose="020B0603020202020204" pitchFamily="34" charset="0"/>
              </a:rPr>
              <a:t>Our Beliefs Concerning Mary</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306753">
            <a:off x="8153804" y="784555"/>
            <a:ext cx="4038195" cy="6073445"/>
          </a:xfrm>
          <a:prstGeom prst="rect">
            <a:avLst/>
          </a:prstGeom>
        </p:spPr>
      </p:pic>
    </p:spTree>
    <p:extLst>
      <p:ext uri="{BB962C8B-B14F-4D97-AF65-F5344CB8AC3E}">
        <p14:creationId xmlns:p14="http://schemas.microsoft.com/office/powerpoint/2010/main" val="805878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759674" y="479898"/>
            <a:ext cx="9432325" cy="459216"/>
          </a:xfrm>
          <a:gradFill>
            <a:gsLst>
              <a:gs pos="16000">
                <a:schemeClr val="bg1"/>
              </a:gs>
              <a:gs pos="100000">
                <a:srgbClr val="672F09"/>
              </a:gs>
            </a:gsLst>
            <a:lin ang="0" scaled="0"/>
          </a:gradFill>
        </p:spPr>
        <p:txBody>
          <a:bodyPr/>
          <a:lstStyle/>
          <a:p>
            <a:pPr algn="l"/>
            <a:r>
              <a:rPr lang="en-US" b="1" dirty="0" smtClean="0">
                <a:solidFill>
                  <a:schemeClr val="accent4"/>
                </a:solidFill>
                <a:latin typeface="Trajan Pro" panose="02020502050506020301" pitchFamily="18" charset="0"/>
              </a:rPr>
              <a:t>The Perpetual Virginity of Mary</a:t>
            </a:r>
            <a:endParaRPr lang="en-US" b="1" dirty="0">
              <a:solidFill>
                <a:schemeClr val="accent4"/>
              </a:solidFill>
              <a:latin typeface="Trajan Pro" panose="02020502050506020301" pitchFamily="18" charset="0"/>
            </a:endParaRPr>
          </a:p>
        </p:txBody>
      </p:sp>
      <p:sp>
        <p:nvSpPr>
          <p:cNvPr id="5" name="TextBox 4"/>
          <p:cNvSpPr txBox="1"/>
          <p:nvPr/>
        </p:nvSpPr>
        <p:spPr>
          <a:xfrm>
            <a:off x="2423771" y="1245428"/>
            <a:ext cx="9407445" cy="5262979"/>
          </a:xfrm>
          <a:prstGeom prst="rect">
            <a:avLst/>
          </a:prstGeom>
          <a:noFill/>
        </p:spPr>
        <p:txBody>
          <a:bodyPr wrap="square" rtlCol="0">
            <a:spAutoFit/>
          </a:bodyPr>
          <a:lstStyle/>
          <a:p>
            <a:r>
              <a:rPr lang="en-US" sz="2800" b="1" dirty="0" smtClean="0"/>
              <a:t>After the Resurrection and Assumption</a:t>
            </a:r>
            <a:endParaRPr lang="en-US" sz="2800" b="1" dirty="0"/>
          </a:p>
          <a:p>
            <a:endParaRPr lang="en-US" sz="2800" dirty="0" smtClean="0"/>
          </a:p>
          <a:p>
            <a:r>
              <a:rPr lang="en-US" sz="2800" dirty="0" smtClean="0"/>
              <a:t>Persons in the room (</a:t>
            </a:r>
            <a:r>
              <a:rPr lang="en-US" sz="2800" dirty="0"/>
              <a:t>120) </a:t>
            </a:r>
            <a:endParaRPr lang="en-US" sz="2800" dirty="0" smtClean="0"/>
          </a:p>
          <a:p>
            <a:r>
              <a:rPr lang="en-US" sz="2800" dirty="0" smtClean="0"/>
              <a:t>Eleven apostles plus Judas bar James (12)</a:t>
            </a:r>
          </a:p>
          <a:p>
            <a:r>
              <a:rPr lang="en-US" sz="2800" dirty="0" smtClean="0"/>
              <a:t>Some women, Mary (1) the Mother of Jesus and his brothers</a:t>
            </a:r>
          </a:p>
          <a:p>
            <a:r>
              <a:rPr lang="en-US" sz="2800" dirty="0" smtClean="0"/>
              <a:t>We know of three women, say half a dozen more (9)</a:t>
            </a:r>
          </a:p>
          <a:p>
            <a:r>
              <a:rPr lang="en-US" sz="2800" dirty="0" smtClean="0"/>
              <a:t>…and his brothers (98)</a:t>
            </a:r>
          </a:p>
          <a:p>
            <a:r>
              <a:rPr lang="en-US" sz="2800" dirty="0" smtClean="0"/>
              <a:t>There is no mention of sisters</a:t>
            </a:r>
          </a:p>
          <a:p>
            <a:endParaRPr lang="en-US" sz="2800" dirty="0"/>
          </a:p>
          <a:p>
            <a:r>
              <a:rPr lang="en-US" sz="2800" dirty="0" smtClean="0"/>
              <a:t>It is 33 years since the birth of Christ… </a:t>
            </a:r>
          </a:p>
          <a:p>
            <a:endParaRPr lang="en-US" sz="2800" dirty="0"/>
          </a:p>
          <a:p>
            <a:r>
              <a:rPr lang="en-US" sz="2800" dirty="0" smtClean="0"/>
              <a:t>Can we do the math?</a:t>
            </a:r>
          </a:p>
        </p:txBody>
      </p:sp>
    </p:spTree>
    <p:extLst>
      <p:ext uri="{BB962C8B-B14F-4D97-AF65-F5344CB8AC3E}">
        <p14:creationId xmlns:p14="http://schemas.microsoft.com/office/powerpoint/2010/main" val="33694205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759674" y="479898"/>
            <a:ext cx="9432325" cy="459216"/>
          </a:xfrm>
          <a:gradFill>
            <a:gsLst>
              <a:gs pos="16000">
                <a:schemeClr val="bg1"/>
              </a:gs>
              <a:gs pos="100000">
                <a:srgbClr val="672F09"/>
              </a:gs>
            </a:gsLst>
            <a:lin ang="0" scaled="0"/>
          </a:gradFill>
        </p:spPr>
        <p:txBody>
          <a:bodyPr/>
          <a:lstStyle/>
          <a:p>
            <a:pPr algn="l"/>
            <a:r>
              <a:rPr lang="en-US" b="1" dirty="0" smtClean="0">
                <a:solidFill>
                  <a:schemeClr val="accent4"/>
                </a:solidFill>
                <a:latin typeface="Trajan Pro" panose="02020502050506020301" pitchFamily="18" charset="0"/>
              </a:rPr>
              <a:t>The Perpetual Virginity of Mary</a:t>
            </a:r>
            <a:endParaRPr lang="en-US" b="1" dirty="0">
              <a:solidFill>
                <a:schemeClr val="accent4"/>
              </a:solidFill>
              <a:latin typeface="Trajan Pro" panose="02020502050506020301" pitchFamily="18" charset="0"/>
            </a:endParaRPr>
          </a:p>
        </p:txBody>
      </p:sp>
      <p:sp>
        <p:nvSpPr>
          <p:cNvPr id="5" name="TextBox 4"/>
          <p:cNvSpPr txBox="1"/>
          <p:nvPr/>
        </p:nvSpPr>
        <p:spPr>
          <a:xfrm>
            <a:off x="2423771" y="1245428"/>
            <a:ext cx="9407445" cy="2677656"/>
          </a:xfrm>
          <a:prstGeom prst="rect">
            <a:avLst/>
          </a:prstGeom>
          <a:noFill/>
        </p:spPr>
        <p:txBody>
          <a:bodyPr wrap="square" rtlCol="0">
            <a:spAutoFit/>
          </a:bodyPr>
          <a:lstStyle/>
          <a:p>
            <a:r>
              <a:rPr lang="en-US" sz="2800" b="1" dirty="0" smtClean="0"/>
              <a:t>After the Resurrection and Assumption</a:t>
            </a:r>
            <a:endParaRPr lang="en-US" sz="2800" b="1" dirty="0"/>
          </a:p>
          <a:p>
            <a:endParaRPr lang="en-US" sz="2800" dirty="0" smtClean="0"/>
          </a:p>
          <a:p>
            <a:r>
              <a:rPr lang="en-US" sz="2800" dirty="0" smtClean="0"/>
              <a:t>Far from being a perpetual virgin, Mary would have been in perpetual labor, having given birth to 98 brothers (no mention of sisters) would have meant a set of triplets every year since Christmas, with one year off to have twins.</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55523" y="4133463"/>
            <a:ext cx="3815734" cy="1819386"/>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71257" y="4133463"/>
            <a:ext cx="5161380" cy="1819386"/>
          </a:xfrm>
          <a:prstGeom prst="rect">
            <a:avLst/>
          </a:prstGeom>
        </p:spPr>
      </p:pic>
    </p:spTree>
    <p:extLst>
      <p:ext uri="{BB962C8B-B14F-4D97-AF65-F5344CB8AC3E}">
        <p14:creationId xmlns:p14="http://schemas.microsoft.com/office/powerpoint/2010/main" val="14084467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759674" y="479898"/>
            <a:ext cx="9432325" cy="459216"/>
          </a:xfrm>
          <a:gradFill>
            <a:gsLst>
              <a:gs pos="16000">
                <a:schemeClr val="bg1"/>
              </a:gs>
              <a:gs pos="100000">
                <a:srgbClr val="672F09"/>
              </a:gs>
            </a:gsLst>
            <a:lin ang="0" scaled="0"/>
          </a:gradFill>
        </p:spPr>
        <p:txBody>
          <a:bodyPr/>
          <a:lstStyle/>
          <a:p>
            <a:pPr algn="l"/>
            <a:r>
              <a:rPr lang="en-US" b="1" dirty="0" smtClean="0">
                <a:solidFill>
                  <a:schemeClr val="accent4"/>
                </a:solidFill>
                <a:latin typeface="Trajan Pro" panose="02020502050506020301" pitchFamily="18" charset="0"/>
              </a:rPr>
              <a:t>The Perpetual Virginity of Mary</a:t>
            </a:r>
            <a:endParaRPr lang="en-US" b="1" dirty="0">
              <a:solidFill>
                <a:schemeClr val="accent4"/>
              </a:solidFill>
              <a:latin typeface="Trajan Pro" panose="02020502050506020301" pitchFamily="18" charset="0"/>
            </a:endParaRPr>
          </a:p>
        </p:txBody>
      </p:sp>
      <p:sp>
        <p:nvSpPr>
          <p:cNvPr id="5" name="TextBox 4"/>
          <p:cNvSpPr txBox="1"/>
          <p:nvPr/>
        </p:nvSpPr>
        <p:spPr>
          <a:xfrm>
            <a:off x="2423771" y="1245428"/>
            <a:ext cx="9407445" cy="3108543"/>
          </a:xfrm>
          <a:prstGeom prst="rect">
            <a:avLst/>
          </a:prstGeom>
          <a:noFill/>
        </p:spPr>
        <p:txBody>
          <a:bodyPr wrap="square" rtlCol="0">
            <a:spAutoFit/>
          </a:bodyPr>
          <a:lstStyle/>
          <a:p>
            <a:r>
              <a:rPr lang="en-US" sz="2800" b="1" dirty="0" smtClean="0"/>
              <a:t>The obvious conclusion:</a:t>
            </a:r>
          </a:p>
          <a:p>
            <a:endParaRPr lang="en-US" sz="2800" b="1" dirty="0"/>
          </a:p>
          <a:p>
            <a:r>
              <a:rPr lang="en-US" sz="2800" dirty="0" smtClean="0"/>
              <a:t>Jesus had no actual brothers or sisters, the scripture having been translated </a:t>
            </a:r>
            <a:r>
              <a:rPr lang="en-US" sz="2800" dirty="0" smtClean="0"/>
              <a:t>from </a:t>
            </a:r>
            <a:r>
              <a:rPr lang="en-US" sz="2800" dirty="0" smtClean="0"/>
              <a:t>the ancient languages. </a:t>
            </a:r>
            <a:br>
              <a:rPr lang="en-US" sz="2800" dirty="0" smtClean="0"/>
            </a:br>
            <a:r>
              <a:rPr lang="en-US" sz="2800" dirty="0" smtClean="0"/>
              <a:t/>
            </a:r>
            <a:br>
              <a:rPr lang="en-US" sz="2800" dirty="0" smtClean="0"/>
            </a:br>
            <a:r>
              <a:rPr lang="en-US" sz="2800" dirty="0" smtClean="0"/>
              <a:t>There is nothing in the scriptures that can contradict the theology of Mary as ever-virgin</a:t>
            </a:r>
          </a:p>
        </p:txBody>
      </p:sp>
    </p:spTree>
    <p:extLst>
      <p:ext uri="{BB962C8B-B14F-4D97-AF65-F5344CB8AC3E}">
        <p14:creationId xmlns:p14="http://schemas.microsoft.com/office/powerpoint/2010/main" val="1838451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759674" y="479898"/>
            <a:ext cx="9432325" cy="459216"/>
          </a:xfrm>
          <a:gradFill>
            <a:gsLst>
              <a:gs pos="16000">
                <a:schemeClr val="bg1"/>
              </a:gs>
              <a:gs pos="100000">
                <a:srgbClr val="672F09"/>
              </a:gs>
            </a:gsLst>
            <a:lin ang="0" scaled="0"/>
          </a:gradFill>
        </p:spPr>
        <p:txBody>
          <a:bodyPr/>
          <a:lstStyle/>
          <a:p>
            <a:pPr algn="l"/>
            <a:r>
              <a:rPr lang="en-US" b="1" dirty="0" smtClean="0">
                <a:solidFill>
                  <a:schemeClr val="accent4"/>
                </a:solidFill>
                <a:latin typeface="Trajan Pro" panose="02020502050506020301" pitchFamily="18" charset="0"/>
              </a:rPr>
              <a:t>The Perpetual Virginity of Mary</a:t>
            </a:r>
            <a:endParaRPr lang="en-US" b="1" dirty="0">
              <a:solidFill>
                <a:schemeClr val="accent4"/>
              </a:solidFill>
              <a:latin typeface="Trajan Pro" panose="02020502050506020301" pitchFamily="18" charset="0"/>
            </a:endParaRPr>
          </a:p>
        </p:txBody>
      </p:sp>
      <p:sp>
        <p:nvSpPr>
          <p:cNvPr id="5" name="TextBox 4"/>
          <p:cNvSpPr txBox="1"/>
          <p:nvPr/>
        </p:nvSpPr>
        <p:spPr>
          <a:xfrm>
            <a:off x="2759674" y="1245428"/>
            <a:ext cx="8306432" cy="3970318"/>
          </a:xfrm>
          <a:prstGeom prst="rect">
            <a:avLst/>
          </a:prstGeom>
          <a:noFill/>
        </p:spPr>
        <p:txBody>
          <a:bodyPr wrap="square" rtlCol="0">
            <a:spAutoFit/>
          </a:bodyPr>
          <a:lstStyle/>
          <a:p>
            <a:r>
              <a:rPr lang="en-US" sz="2800" b="1" dirty="0" smtClean="0"/>
              <a:t>The Catechism of the Catholic Church</a:t>
            </a:r>
          </a:p>
          <a:p>
            <a:endParaRPr lang="en-US" sz="2800" b="1" dirty="0"/>
          </a:p>
          <a:p>
            <a:r>
              <a:rPr lang="en-US" sz="2800" dirty="0" smtClean="0"/>
              <a:t>The </a:t>
            </a:r>
            <a:r>
              <a:rPr lang="en-US" sz="2800" dirty="0"/>
              <a:t>deepening of faith in the virginal motherhood led the Church to confess Mary’s real and perpetual virginity even in the act of giving birth to the Son of God made man. In fact, Christ’s birth “did not diminish his mother’s virginal integrity but sanctified it.” And so the liturgy of the Church celebrates Mary as </a:t>
            </a:r>
            <a:r>
              <a:rPr lang="en-US" sz="2800" dirty="0" err="1"/>
              <a:t>Aeiparthenos</a:t>
            </a:r>
            <a:r>
              <a:rPr lang="en-US" sz="2800" dirty="0"/>
              <a:t>, the “Ever–virgin.” </a:t>
            </a:r>
            <a:r>
              <a:rPr lang="en-US" sz="2800" dirty="0" smtClean="0"/>
              <a:t> </a:t>
            </a:r>
            <a:r>
              <a:rPr lang="en-US" sz="2800" dirty="0" smtClean="0">
                <a:solidFill>
                  <a:schemeClr val="accent4"/>
                </a:solidFill>
              </a:rPr>
              <a:t>(CCC499)</a:t>
            </a:r>
            <a:endParaRPr lang="en-US" sz="2800" dirty="0">
              <a:solidFill>
                <a:schemeClr val="accent4"/>
              </a:solidFill>
            </a:endParaRPr>
          </a:p>
        </p:txBody>
      </p:sp>
    </p:spTree>
    <p:extLst>
      <p:ext uri="{BB962C8B-B14F-4D97-AF65-F5344CB8AC3E}">
        <p14:creationId xmlns:p14="http://schemas.microsoft.com/office/powerpoint/2010/main" val="883523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759674" y="479898"/>
            <a:ext cx="9432325" cy="459216"/>
          </a:xfrm>
          <a:gradFill>
            <a:gsLst>
              <a:gs pos="16000">
                <a:schemeClr val="bg1"/>
              </a:gs>
              <a:gs pos="100000">
                <a:srgbClr val="672F09"/>
              </a:gs>
            </a:gsLst>
            <a:lin ang="0" scaled="0"/>
          </a:gradFill>
        </p:spPr>
        <p:txBody>
          <a:bodyPr/>
          <a:lstStyle/>
          <a:p>
            <a:pPr algn="l"/>
            <a:r>
              <a:rPr lang="en-US" b="1" dirty="0" smtClean="0">
                <a:solidFill>
                  <a:schemeClr val="accent4"/>
                </a:solidFill>
                <a:latin typeface="Trajan Pro" panose="02020502050506020301" pitchFamily="18" charset="0"/>
              </a:rPr>
              <a:t>The Immaculate Conception</a:t>
            </a:r>
            <a:endParaRPr lang="en-US" b="1" dirty="0">
              <a:solidFill>
                <a:schemeClr val="accent4"/>
              </a:solidFill>
              <a:latin typeface="Trajan Pro" panose="02020502050506020301" pitchFamily="18" charset="0"/>
            </a:endParaRPr>
          </a:p>
        </p:txBody>
      </p:sp>
      <p:sp>
        <p:nvSpPr>
          <p:cNvPr id="5" name="TextBox 4"/>
          <p:cNvSpPr txBox="1"/>
          <p:nvPr/>
        </p:nvSpPr>
        <p:spPr>
          <a:xfrm>
            <a:off x="2759674" y="1254757"/>
            <a:ext cx="6570939" cy="1815882"/>
          </a:xfrm>
          <a:prstGeom prst="rect">
            <a:avLst/>
          </a:prstGeom>
          <a:noFill/>
        </p:spPr>
        <p:txBody>
          <a:bodyPr wrap="square" rtlCol="0">
            <a:spAutoFit/>
          </a:bodyPr>
          <a:lstStyle/>
          <a:p>
            <a:r>
              <a:rPr lang="en-US" sz="2800" dirty="0" smtClean="0"/>
              <a:t>The Immaculate Conception </a:t>
            </a:r>
          </a:p>
          <a:p>
            <a:r>
              <a:rPr lang="en-US" sz="2800" dirty="0" smtClean="0"/>
              <a:t>is about </a:t>
            </a:r>
            <a:r>
              <a:rPr lang="en-US" sz="2800" i="1" dirty="0" smtClean="0">
                <a:solidFill>
                  <a:schemeClr val="accent4"/>
                </a:solidFill>
              </a:rPr>
              <a:t>Mary</a:t>
            </a:r>
          </a:p>
          <a:p>
            <a:endParaRPr lang="en-US" sz="2800" dirty="0">
              <a:solidFill>
                <a:schemeClr val="accent4"/>
              </a:solidFill>
            </a:endParaRPr>
          </a:p>
          <a:p>
            <a:r>
              <a:rPr lang="en-US" sz="2800" dirty="0" smtClean="0"/>
              <a:t>Not Jesus</a:t>
            </a:r>
            <a:endParaRPr lang="en-US" sz="2800"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306753">
            <a:off x="8153804" y="784555"/>
            <a:ext cx="4038195" cy="6073445"/>
          </a:xfrm>
          <a:prstGeom prst="rect">
            <a:avLst/>
          </a:prstGeom>
        </p:spPr>
      </p:pic>
    </p:spTree>
    <p:extLst>
      <p:ext uri="{BB962C8B-B14F-4D97-AF65-F5344CB8AC3E}">
        <p14:creationId xmlns:p14="http://schemas.microsoft.com/office/powerpoint/2010/main" val="41645966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759674" y="479898"/>
            <a:ext cx="9432325" cy="459216"/>
          </a:xfrm>
          <a:gradFill>
            <a:gsLst>
              <a:gs pos="16000">
                <a:schemeClr val="bg1"/>
              </a:gs>
              <a:gs pos="100000">
                <a:srgbClr val="672F09"/>
              </a:gs>
            </a:gsLst>
            <a:lin ang="0" scaled="0"/>
          </a:gradFill>
        </p:spPr>
        <p:txBody>
          <a:bodyPr/>
          <a:lstStyle/>
          <a:p>
            <a:pPr algn="l"/>
            <a:r>
              <a:rPr lang="en-US" b="1" dirty="0" smtClean="0">
                <a:solidFill>
                  <a:schemeClr val="accent4"/>
                </a:solidFill>
                <a:latin typeface="Trajan Pro" panose="02020502050506020301" pitchFamily="18" charset="0"/>
              </a:rPr>
              <a:t>The Immaculate Conception</a:t>
            </a:r>
            <a:endParaRPr lang="en-US" b="1" dirty="0">
              <a:solidFill>
                <a:schemeClr val="accent4"/>
              </a:solidFill>
              <a:latin typeface="Trajan Pro" panose="02020502050506020301" pitchFamily="18" charset="0"/>
            </a:endParaRPr>
          </a:p>
        </p:txBody>
      </p:sp>
      <p:sp>
        <p:nvSpPr>
          <p:cNvPr id="5" name="TextBox 4"/>
          <p:cNvSpPr txBox="1"/>
          <p:nvPr/>
        </p:nvSpPr>
        <p:spPr>
          <a:xfrm>
            <a:off x="2759674" y="1254757"/>
            <a:ext cx="5815159" cy="2677656"/>
          </a:xfrm>
          <a:prstGeom prst="rect">
            <a:avLst/>
          </a:prstGeom>
          <a:noFill/>
        </p:spPr>
        <p:txBody>
          <a:bodyPr wrap="square" rtlCol="0">
            <a:spAutoFit/>
          </a:bodyPr>
          <a:lstStyle/>
          <a:p>
            <a:r>
              <a:rPr lang="en-US" sz="2800" dirty="0"/>
              <a:t>Common Objection</a:t>
            </a:r>
            <a:r>
              <a:rPr lang="en-US" sz="2800" dirty="0" smtClean="0"/>
              <a:t>:</a:t>
            </a:r>
          </a:p>
          <a:p>
            <a:r>
              <a:rPr lang="en-US" sz="2800" dirty="0" smtClean="0"/>
              <a:t> </a:t>
            </a:r>
          </a:p>
          <a:p>
            <a:r>
              <a:rPr lang="en-US" sz="2800" i="1" dirty="0" smtClean="0"/>
              <a:t>“</a:t>
            </a:r>
            <a:r>
              <a:rPr lang="en-US" sz="2800" i="1" dirty="0"/>
              <a:t>The Immaculate Conception is clearly not scriptural</a:t>
            </a:r>
            <a:r>
              <a:rPr lang="en-US" sz="2800" i="1" dirty="0" smtClean="0"/>
              <a:t>.”</a:t>
            </a:r>
            <a:endParaRPr lang="en-US" sz="2800" i="1" dirty="0"/>
          </a:p>
          <a:p>
            <a:endParaRPr lang="en-US" sz="2800" b="1" i="1" dirty="0" smtClean="0"/>
          </a:p>
          <a:p>
            <a:r>
              <a:rPr lang="en-US" sz="2800" b="1" i="1" dirty="0" smtClean="0"/>
              <a:t>(Where is THAT in the Bible?)</a:t>
            </a:r>
            <a:endParaRPr lang="en-US" sz="2800"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306753">
            <a:off x="8153804" y="784555"/>
            <a:ext cx="4038195" cy="6073445"/>
          </a:xfrm>
          <a:prstGeom prst="rect">
            <a:avLst/>
          </a:prstGeom>
        </p:spPr>
      </p:pic>
    </p:spTree>
    <p:extLst>
      <p:ext uri="{BB962C8B-B14F-4D97-AF65-F5344CB8AC3E}">
        <p14:creationId xmlns:p14="http://schemas.microsoft.com/office/powerpoint/2010/main" val="20586232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43309" y="3041780"/>
            <a:ext cx="4116570" cy="3816220"/>
          </a:xfrm>
          <a:prstGeom prst="rect">
            <a:avLst/>
          </a:prstGeom>
        </p:spPr>
      </p:pic>
      <p:sp>
        <p:nvSpPr>
          <p:cNvPr id="3" name="Subtitle 2"/>
          <p:cNvSpPr>
            <a:spLocks noGrp="1"/>
          </p:cNvSpPr>
          <p:nvPr>
            <p:ph type="subTitle" idx="1"/>
          </p:nvPr>
        </p:nvSpPr>
        <p:spPr>
          <a:xfrm>
            <a:off x="2759674" y="479898"/>
            <a:ext cx="9432325" cy="459216"/>
          </a:xfrm>
          <a:gradFill>
            <a:gsLst>
              <a:gs pos="16000">
                <a:schemeClr val="bg1"/>
              </a:gs>
              <a:gs pos="100000">
                <a:srgbClr val="672F09"/>
              </a:gs>
            </a:gsLst>
            <a:lin ang="0" scaled="0"/>
          </a:gradFill>
        </p:spPr>
        <p:txBody>
          <a:bodyPr/>
          <a:lstStyle/>
          <a:p>
            <a:pPr algn="l"/>
            <a:r>
              <a:rPr lang="en-US" b="1" dirty="0" smtClean="0">
                <a:solidFill>
                  <a:schemeClr val="accent4"/>
                </a:solidFill>
                <a:latin typeface="Trajan Pro" panose="02020502050506020301" pitchFamily="18" charset="0"/>
              </a:rPr>
              <a:t>The Immaculate Conception</a:t>
            </a:r>
            <a:endParaRPr lang="en-US" b="1" dirty="0">
              <a:solidFill>
                <a:schemeClr val="accent4"/>
              </a:solidFill>
              <a:latin typeface="Trajan Pro" panose="02020502050506020301" pitchFamily="18" charset="0"/>
            </a:endParaRPr>
          </a:p>
        </p:txBody>
      </p:sp>
      <p:sp>
        <p:nvSpPr>
          <p:cNvPr id="5" name="TextBox 4"/>
          <p:cNvSpPr txBox="1"/>
          <p:nvPr/>
        </p:nvSpPr>
        <p:spPr>
          <a:xfrm>
            <a:off x="2759674" y="1254757"/>
            <a:ext cx="5367289" cy="4401205"/>
          </a:xfrm>
          <a:prstGeom prst="rect">
            <a:avLst/>
          </a:prstGeom>
          <a:noFill/>
        </p:spPr>
        <p:txBody>
          <a:bodyPr wrap="square" rtlCol="0">
            <a:spAutoFit/>
          </a:bodyPr>
          <a:lstStyle/>
          <a:p>
            <a:r>
              <a:rPr lang="en-US" sz="2800" dirty="0" smtClean="0"/>
              <a:t>You might ask:</a:t>
            </a:r>
          </a:p>
          <a:p>
            <a:r>
              <a:rPr lang="en-US" sz="2800" dirty="0" smtClean="0"/>
              <a:t> </a:t>
            </a:r>
          </a:p>
          <a:p>
            <a:r>
              <a:rPr lang="en-US" sz="2800" i="1" dirty="0" smtClean="0"/>
              <a:t>“Where is the Trinity in the Bible?”</a:t>
            </a:r>
          </a:p>
          <a:p>
            <a:endParaRPr lang="en-US" sz="2800" i="1" dirty="0"/>
          </a:p>
          <a:p>
            <a:r>
              <a:rPr lang="en-US" sz="2800" dirty="0" smtClean="0"/>
              <a:t>Nearly every Christian will confess believing in it.  You have then established that there are Christian concepts NOT specifically spelled out in the Bible</a:t>
            </a:r>
            <a:endParaRPr lang="en-US" sz="2800" dirty="0"/>
          </a:p>
          <a:p>
            <a:endParaRPr lang="en-US" sz="2800" b="1" i="1" dirty="0" smtClean="0"/>
          </a:p>
        </p:txBody>
      </p:sp>
    </p:spTree>
    <p:extLst>
      <p:ext uri="{BB962C8B-B14F-4D97-AF65-F5344CB8AC3E}">
        <p14:creationId xmlns:p14="http://schemas.microsoft.com/office/powerpoint/2010/main" val="3878024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759674" y="479898"/>
            <a:ext cx="9432325" cy="459216"/>
          </a:xfrm>
          <a:gradFill>
            <a:gsLst>
              <a:gs pos="16000">
                <a:schemeClr val="bg1"/>
              </a:gs>
              <a:gs pos="100000">
                <a:srgbClr val="672F09"/>
              </a:gs>
            </a:gsLst>
            <a:lin ang="0" scaled="0"/>
          </a:gradFill>
        </p:spPr>
        <p:txBody>
          <a:bodyPr/>
          <a:lstStyle/>
          <a:p>
            <a:pPr algn="l"/>
            <a:r>
              <a:rPr lang="en-US" b="1" dirty="0" smtClean="0">
                <a:solidFill>
                  <a:schemeClr val="accent4"/>
                </a:solidFill>
                <a:latin typeface="Trajan Pro" panose="02020502050506020301" pitchFamily="18" charset="0"/>
              </a:rPr>
              <a:t>The Immaculate Conception</a:t>
            </a:r>
            <a:endParaRPr lang="en-US" b="1" dirty="0">
              <a:solidFill>
                <a:schemeClr val="accent4"/>
              </a:solidFill>
              <a:latin typeface="Trajan Pro" panose="02020502050506020301" pitchFamily="18" charset="0"/>
            </a:endParaRPr>
          </a:p>
        </p:txBody>
      </p:sp>
      <p:sp>
        <p:nvSpPr>
          <p:cNvPr id="5" name="TextBox 4"/>
          <p:cNvSpPr txBox="1"/>
          <p:nvPr/>
        </p:nvSpPr>
        <p:spPr>
          <a:xfrm>
            <a:off x="5820114" y="1259212"/>
            <a:ext cx="5367289" cy="2246769"/>
          </a:xfrm>
          <a:prstGeom prst="rect">
            <a:avLst/>
          </a:prstGeom>
          <a:noFill/>
        </p:spPr>
        <p:txBody>
          <a:bodyPr wrap="square" rtlCol="0">
            <a:spAutoFit/>
          </a:bodyPr>
          <a:lstStyle/>
          <a:p>
            <a:r>
              <a:rPr lang="en-US" sz="2800" dirty="0" smtClean="0"/>
              <a:t>You might then ask:</a:t>
            </a:r>
          </a:p>
          <a:p>
            <a:r>
              <a:rPr lang="en-US" sz="2800" dirty="0" smtClean="0"/>
              <a:t> </a:t>
            </a:r>
          </a:p>
          <a:p>
            <a:r>
              <a:rPr lang="en-US" sz="2800" i="1" dirty="0" smtClean="0"/>
              <a:t>“Could God have created Mary without sin if He wanted to?”</a:t>
            </a:r>
            <a:endParaRPr lang="en-US" sz="2800" i="1" dirty="0"/>
          </a:p>
          <a:p>
            <a:endParaRPr lang="en-US" sz="2800" b="1" i="1" dirty="0" smtClean="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38450" y="1441367"/>
            <a:ext cx="2857500" cy="3705225"/>
          </a:xfrm>
          <a:prstGeom prst="rect">
            <a:avLst/>
          </a:prstGeom>
        </p:spPr>
      </p:pic>
    </p:spTree>
    <p:extLst>
      <p:ext uri="{BB962C8B-B14F-4D97-AF65-F5344CB8AC3E}">
        <p14:creationId xmlns:p14="http://schemas.microsoft.com/office/powerpoint/2010/main" val="29773850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759674" y="479898"/>
            <a:ext cx="9432325" cy="459216"/>
          </a:xfrm>
          <a:gradFill>
            <a:gsLst>
              <a:gs pos="16000">
                <a:schemeClr val="bg1"/>
              </a:gs>
              <a:gs pos="100000">
                <a:srgbClr val="672F09"/>
              </a:gs>
            </a:gsLst>
            <a:lin ang="0" scaled="0"/>
          </a:gradFill>
        </p:spPr>
        <p:txBody>
          <a:bodyPr/>
          <a:lstStyle/>
          <a:p>
            <a:pPr algn="l"/>
            <a:r>
              <a:rPr lang="en-US" b="1" dirty="0" smtClean="0">
                <a:solidFill>
                  <a:schemeClr val="accent4"/>
                </a:solidFill>
                <a:latin typeface="Trajan Pro" panose="02020502050506020301" pitchFamily="18" charset="0"/>
              </a:rPr>
              <a:t>The Immaculate Conception</a:t>
            </a:r>
            <a:endParaRPr lang="en-US" b="1" dirty="0">
              <a:solidFill>
                <a:schemeClr val="accent4"/>
              </a:solidFill>
              <a:latin typeface="Trajan Pro" panose="02020502050506020301" pitchFamily="18" charset="0"/>
            </a:endParaRPr>
          </a:p>
        </p:txBody>
      </p:sp>
      <p:sp>
        <p:nvSpPr>
          <p:cNvPr id="5" name="TextBox 4"/>
          <p:cNvSpPr txBox="1"/>
          <p:nvPr/>
        </p:nvSpPr>
        <p:spPr>
          <a:xfrm>
            <a:off x="2759674" y="1324526"/>
            <a:ext cx="5367289" cy="4832092"/>
          </a:xfrm>
          <a:prstGeom prst="rect">
            <a:avLst/>
          </a:prstGeom>
          <a:noFill/>
        </p:spPr>
        <p:txBody>
          <a:bodyPr wrap="square" rtlCol="0">
            <a:spAutoFit/>
          </a:bodyPr>
          <a:lstStyle/>
          <a:p>
            <a:r>
              <a:rPr lang="en-US" sz="2800" dirty="0" smtClean="0"/>
              <a:t>Did God create any other people without sin? Besides Jesus of </a:t>
            </a:r>
            <a:r>
              <a:rPr lang="en-US" sz="2800" dirty="0" smtClean="0"/>
              <a:t>course</a:t>
            </a:r>
            <a:r>
              <a:rPr lang="en-US" sz="2800" dirty="0" smtClean="0"/>
              <a:t>, there are two other documented Biblical Characters created without sin.</a:t>
            </a:r>
          </a:p>
          <a:p>
            <a:endParaRPr lang="en-US" sz="2800" i="1" dirty="0"/>
          </a:p>
          <a:p>
            <a:r>
              <a:rPr lang="en-US" sz="2800" i="1" dirty="0" smtClean="0"/>
              <a:t>Adam and Eve, the first parents, both created without sin, but whose personal sin established original sin for all mankind.</a:t>
            </a:r>
            <a:endParaRPr lang="en-US" sz="2800" i="1" dirty="0"/>
          </a:p>
          <a:p>
            <a:endParaRPr lang="en-US" sz="2800" b="1" i="1" dirty="0" smtClean="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61649" y="1487581"/>
            <a:ext cx="3357367" cy="4640549"/>
          </a:xfrm>
          <a:prstGeom prst="rect">
            <a:avLst/>
          </a:prstGeom>
        </p:spPr>
      </p:pic>
    </p:spTree>
    <p:extLst>
      <p:ext uri="{BB962C8B-B14F-4D97-AF65-F5344CB8AC3E}">
        <p14:creationId xmlns:p14="http://schemas.microsoft.com/office/powerpoint/2010/main" val="27013729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759674" y="479898"/>
            <a:ext cx="9432325" cy="459216"/>
          </a:xfrm>
          <a:gradFill>
            <a:gsLst>
              <a:gs pos="16000">
                <a:schemeClr val="bg1"/>
              </a:gs>
              <a:gs pos="100000">
                <a:srgbClr val="672F09"/>
              </a:gs>
            </a:gsLst>
            <a:lin ang="0" scaled="0"/>
          </a:gradFill>
        </p:spPr>
        <p:txBody>
          <a:bodyPr/>
          <a:lstStyle/>
          <a:p>
            <a:pPr algn="l"/>
            <a:r>
              <a:rPr lang="en-US" b="1" dirty="0" smtClean="0">
                <a:solidFill>
                  <a:schemeClr val="accent4"/>
                </a:solidFill>
                <a:latin typeface="Trajan Pro" panose="02020502050506020301" pitchFamily="18" charset="0"/>
              </a:rPr>
              <a:t>The Immaculate Conception</a:t>
            </a:r>
            <a:endParaRPr lang="en-US" b="1" dirty="0">
              <a:solidFill>
                <a:schemeClr val="accent4"/>
              </a:solidFill>
              <a:latin typeface="Trajan Pro" panose="02020502050506020301" pitchFamily="18" charset="0"/>
            </a:endParaRPr>
          </a:p>
        </p:txBody>
      </p:sp>
      <p:sp>
        <p:nvSpPr>
          <p:cNvPr id="5" name="TextBox 4"/>
          <p:cNvSpPr txBox="1"/>
          <p:nvPr/>
        </p:nvSpPr>
        <p:spPr>
          <a:xfrm>
            <a:off x="2759674" y="1324526"/>
            <a:ext cx="5367289" cy="3970318"/>
          </a:xfrm>
          <a:prstGeom prst="rect">
            <a:avLst/>
          </a:prstGeom>
          <a:noFill/>
        </p:spPr>
        <p:txBody>
          <a:bodyPr wrap="square" rtlCol="0">
            <a:spAutoFit/>
          </a:bodyPr>
          <a:lstStyle/>
          <a:p>
            <a:r>
              <a:rPr lang="en-US" sz="2800" dirty="0" smtClean="0"/>
              <a:t>Who is greater? </a:t>
            </a:r>
          </a:p>
          <a:p>
            <a:endParaRPr lang="en-US" sz="2800" dirty="0"/>
          </a:p>
          <a:p>
            <a:r>
              <a:rPr lang="en-US" sz="2800" dirty="0" smtClean="0"/>
              <a:t>Eve, the instrument through which sin came into the world? </a:t>
            </a:r>
          </a:p>
          <a:p>
            <a:endParaRPr lang="en-US" sz="2800" dirty="0"/>
          </a:p>
          <a:p>
            <a:r>
              <a:rPr lang="en-US" sz="2800" dirty="0" smtClean="0"/>
              <a:t>Or Mary, the instrument through which salvation came into the world?</a:t>
            </a:r>
            <a:endParaRPr lang="en-US" sz="2800" i="1" dirty="0"/>
          </a:p>
          <a:p>
            <a:endParaRPr lang="en-US" sz="2800" b="1" i="1" dirty="0" smtClean="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61649" y="1487581"/>
            <a:ext cx="3357367" cy="4640549"/>
          </a:xfrm>
          <a:prstGeom prst="rect">
            <a:avLst/>
          </a:prstGeom>
        </p:spPr>
      </p:pic>
    </p:spTree>
    <p:extLst>
      <p:ext uri="{BB962C8B-B14F-4D97-AF65-F5344CB8AC3E}">
        <p14:creationId xmlns:p14="http://schemas.microsoft.com/office/powerpoint/2010/main" val="29049995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759674" y="479898"/>
            <a:ext cx="9432325" cy="459216"/>
          </a:xfrm>
          <a:gradFill>
            <a:gsLst>
              <a:gs pos="16000">
                <a:schemeClr val="bg1"/>
              </a:gs>
              <a:gs pos="100000">
                <a:srgbClr val="672F09"/>
              </a:gs>
            </a:gsLst>
            <a:lin ang="0" scaled="0"/>
          </a:gradFill>
        </p:spPr>
        <p:txBody>
          <a:bodyPr/>
          <a:lstStyle/>
          <a:p>
            <a:pPr algn="l"/>
            <a:r>
              <a:rPr lang="en-US" b="1" dirty="0" smtClean="0">
                <a:solidFill>
                  <a:schemeClr val="accent4"/>
                </a:solidFill>
                <a:latin typeface="Trajan Pro" panose="02020502050506020301" pitchFamily="18" charset="0"/>
              </a:rPr>
              <a:t>Why Apologetics? Review…</a:t>
            </a:r>
            <a:endParaRPr lang="en-US" b="1" dirty="0">
              <a:solidFill>
                <a:schemeClr val="accent4"/>
              </a:solidFill>
              <a:latin typeface="Trajan Pro" panose="02020502050506020301" pitchFamily="18" charset="0"/>
            </a:endParaRPr>
          </a:p>
        </p:txBody>
      </p:sp>
      <p:sp>
        <p:nvSpPr>
          <p:cNvPr id="5" name="TextBox 4"/>
          <p:cNvSpPr txBox="1"/>
          <p:nvPr/>
        </p:nvSpPr>
        <p:spPr>
          <a:xfrm>
            <a:off x="2759675" y="1562671"/>
            <a:ext cx="8754301" cy="3416320"/>
          </a:xfrm>
          <a:prstGeom prst="rect">
            <a:avLst/>
          </a:prstGeom>
          <a:noFill/>
        </p:spPr>
        <p:txBody>
          <a:bodyPr wrap="square" rtlCol="0">
            <a:spAutoFit/>
          </a:bodyPr>
          <a:lstStyle/>
          <a:p>
            <a:r>
              <a:rPr lang="en-US" sz="4000" dirty="0" smtClean="0">
                <a:latin typeface="Trebuchet MS" panose="020B0603020202020204" pitchFamily="34" charset="0"/>
              </a:rPr>
              <a:t>Jesus teaches us…</a:t>
            </a:r>
          </a:p>
          <a:p>
            <a:endParaRPr lang="en-US" sz="3200" i="1" dirty="0">
              <a:latin typeface="Trebuchet MS" panose="020B0603020202020204" pitchFamily="34" charset="0"/>
            </a:endParaRPr>
          </a:p>
          <a:p>
            <a:r>
              <a:rPr lang="en-US" sz="3200" dirty="0" smtClean="0">
                <a:solidFill>
                  <a:schemeClr val="accent4"/>
                </a:solidFill>
              </a:rPr>
              <a:t>“Go </a:t>
            </a:r>
            <a:r>
              <a:rPr lang="en-US" sz="3200" dirty="0">
                <a:solidFill>
                  <a:schemeClr val="accent4"/>
                </a:solidFill>
              </a:rPr>
              <a:t>therefore and make disciples of all the nations, baptizing them in the name of the Father and the Son and the Holy Spirit”</a:t>
            </a:r>
          </a:p>
          <a:p>
            <a:endParaRPr lang="en-US" sz="2400" b="1" i="1" dirty="0" smtClean="0">
              <a:latin typeface="Trebuchet MS" panose="020B0603020202020204" pitchFamily="34" charset="0"/>
            </a:endParaRPr>
          </a:p>
          <a:p>
            <a:r>
              <a:rPr lang="en-US" sz="2400" b="1" i="1" dirty="0" smtClean="0">
                <a:latin typeface="Trebuchet MS" panose="020B0603020202020204" pitchFamily="34" charset="0"/>
              </a:rPr>
              <a:t>Matthew 28:19 </a:t>
            </a:r>
            <a:endParaRPr lang="en-US" sz="2400" b="1" dirty="0">
              <a:latin typeface="Trebuchet MS" panose="020B0603020202020204" pitchFamily="34" charset="0"/>
            </a:endParaRPr>
          </a:p>
        </p:txBody>
      </p:sp>
    </p:spTree>
    <p:extLst>
      <p:ext uri="{BB962C8B-B14F-4D97-AF65-F5344CB8AC3E}">
        <p14:creationId xmlns:p14="http://schemas.microsoft.com/office/powerpoint/2010/main" val="89880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759674" y="479898"/>
            <a:ext cx="9432325" cy="459216"/>
          </a:xfrm>
          <a:gradFill>
            <a:gsLst>
              <a:gs pos="16000">
                <a:schemeClr val="bg1"/>
              </a:gs>
              <a:gs pos="100000">
                <a:srgbClr val="672F09"/>
              </a:gs>
            </a:gsLst>
            <a:lin ang="0" scaled="0"/>
          </a:gradFill>
        </p:spPr>
        <p:txBody>
          <a:bodyPr/>
          <a:lstStyle/>
          <a:p>
            <a:pPr algn="l"/>
            <a:r>
              <a:rPr lang="en-US" b="1" dirty="0" smtClean="0">
                <a:solidFill>
                  <a:schemeClr val="accent4"/>
                </a:solidFill>
                <a:latin typeface="Trajan Pro" panose="02020502050506020301" pitchFamily="18" charset="0"/>
              </a:rPr>
              <a:t>The Immaculate Conception</a:t>
            </a:r>
            <a:endParaRPr lang="en-US" b="1" dirty="0">
              <a:solidFill>
                <a:schemeClr val="accent4"/>
              </a:solidFill>
              <a:latin typeface="Trajan Pro" panose="02020502050506020301" pitchFamily="18"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03183" y="1442967"/>
            <a:ext cx="5388816" cy="3922135"/>
          </a:xfrm>
          <a:prstGeom prst="rect">
            <a:avLst/>
          </a:prstGeom>
        </p:spPr>
      </p:pic>
      <p:sp>
        <p:nvSpPr>
          <p:cNvPr id="5" name="TextBox 4"/>
          <p:cNvSpPr txBox="1"/>
          <p:nvPr/>
        </p:nvSpPr>
        <p:spPr>
          <a:xfrm>
            <a:off x="2759675" y="1324526"/>
            <a:ext cx="3949036" cy="5878532"/>
          </a:xfrm>
          <a:prstGeom prst="rect">
            <a:avLst/>
          </a:prstGeom>
          <a:noFill/>
        </p:spPr>
        <p:txBody>
          <a:bodyPr wrap="square" rtlCol="0">
            <a:spAutoFit/>
          </a:bodyPr>
          <a:lstStyle/>
          <a:p>
            <a:r>
              <a:rPr lang="en-US" sz="2800" i="1" baseline="30000" dirty="0"/>
              <a:t>41</a:t>
            </a:r>
            <a:r>
              <a:rPr lang="en-US" sz="2800" i="1" dirty="0"/>
              <a:t> When Elizabeth heard Mary’s greeting, the infant leaped in her womb, and Elizabeth, </a:t>
            </a:r>
            <a:r>
              <a:rPr lang="en-US" sz="2800" i="1" dirty="0">
                <a:solidFill>
                  <a:schemeClr val="accent4"/>
                </a:solidFill>
              </a:rPr>
              <a:t>filled with the holy Spirit</a:t>
            </a:r>
            <a:r>
              <a:rPr lang="en-US" sz="2800" i="1" dirty="0"/>
              <a:t>, </a:t>
            </a:r>
            <a:r>
              <a:rPr lang="en-US" sz="2800" i="1" baseline="30000" dirty="0"/>
              <a:t>42</a:t>
            </a:r>
            <a:r>
              <a:rPr lang="en-US" sz="2800" i="1" dirty="0"/>
              <a:t> cried out in a loud voice and said, </a:t>
            </a:r>
            <a:r>
              <a:rPr lang="en-US" sz="2800" i="1" dirty="0">
                <a:solidFill>
                  <a:schemeClr val="accent4"/>
                </a:solidFill>
              </a:rPr>
              <a:t>“Most blessed are you among women, and blessed is the fruit of your womb.</a:t>
            </a:r>
          </a:p>
          <a:p>
            <a:endParaRPr lang="en-US" sz="2000" b="1" dirty="0" smtClean="0"/>
          </a:p>
          <a:p>
            <a:r>
              <a:rPr lang="en-US" sz="2000" b="1" dirty="0" smtClean="0"/>
              <a:t>Luke 1:41-42</a:t>
            </a:r>
            <a:endParaRPr lang="en-US" sz="2000" b="1" dirty="0"/>
          </a:p>
          <a:p>
            <a:endParaRPr lang="en-US" sz="2800" i="1" dirty="0"/>
          </a:p>
          <a:p>
            <a:endParaRPr lang="en-US" sz="2800" b="1" i="1" dirty="0" smtClean="0"/>
          </a:p>
        </p:txBody>
      </p:sp>
    </p:spTree>
    <p:extLst>
      <p:ext uri="{BB962C8B-B14F-4D97-AF65-F5344CB8AC3E}">
        <p14:creationId xmlns:p14="http://schemas.microsoft.com/office/powerpoint/2010/main" val="343933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759674" y="479898"/>
            <a:ext cx="9432325" cy="459216"/>
          </a:xfrm>
          <a:gradFill>
            <a:gsLst>
              <a:gs pos="16000">
                <a:schemeClr val="bg1"/>
              </a:gs>
              <a:gs pos="100000">
                <a:srgbClr val="672F09"/>
              </a:gs>
            </a:gsLst>
            <a:lin ang="0" scaled="0"/>
          </a:gradFill>
        </p:spPr>
        <p:txBody>
          <a:bodyPr/>
          <a:lstStyle/>
          <a:p>
            <a:pPr algn="l"/>
            <a:r>
              <a:rPr lang="en-US" b="1" dirty="0" smtClean="0">
                <a:solidFill>
                  <a:schemeClr val="accent4"/>
                </a:solidFill>
                <a:latin typeface="Trajan Pro" panose="02020502050506020301" pitchFamily="18" charset="0"/>
              </a:rPr>
              <a:t>The Immaculate Conception</a:t>
            </a:r>
            <a:endParaRPr lang="en-US" b="1" dirty="0">
              <a:solidFill>
                <a:schemeClr val="accent4"/>
              </a:solidFill>
              <a:latin typeface="Trajan Pro" panose="02020502050506020301" pitchFamily="18"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03183" y="1442967"/>
            <a:ext cx="5388816" cy="3922135"/>
          </a:xfrm>
          <a:prstGeom prst="rect">
            <a:avLst/>
          </a:prstGeom>
        </p:spPr>
      </p:pic>
      <p:sp>
        <p:nvSpPr>
          <p:cNvPr id="5" name="TextBox 4"/>
          <p:cNvSpPr txBox="1"/>
          <p:nvPr/>
        </p:nvSpPr>
        <p:spPr>
          <a:xfrm>
            <a:off x="2759675" y="1324526"/>
            <a:ext cx="3949036" cy="3724096"/>
          </a:xfrm>
          <a:prstGeom prst="rect">
            <a:avLst/>
          </a:prstGeom>
          <a:noFill/>
        </p:spPr>
        <p:txBody>
          <a:bodyPr wrap="square" rtlCol="0">
            <a:spAutoFit/>
          </a:bodyPr>
          <a:lstStyle/>
          <a:p>
            <a:r>
              <a:rPr lang="en-US" sz="2800" i="1" baseline="30000" dirty="0"/>
              <a:t>48</a:t>
            </a:r>
            <a:r>
              <a:rPr lang="en-US" sz="2800" i="1" dirty="0"/>
              <a:t> For he has looked upon his handmaid’s lowliness; behold, from now on </a:t>
            </a:r>
            <a:r>
              <a:rPr lang="en-US" sz="2800" i="1" dirty="0">
                <a:solidFill>
                  <a:schemeClr val="accent4"/>
                </a:solidFill>
              </a:rPr>
              <a:t>all generations will call me blessed.</a:t>
            </a:r>
          </a:p>
          <a:p>
            <a:endParaRPr lang="en-US" sz="2000" b="1" dirty="0" smtClean="0"/>
          </a:p>
          <a:p>
            <a:r>
              <a:rPr lang="en-US" sz="2000" b="1" dirty="0" smtClean="0"/>
              <a:t>Luke 1:41-42</a:t>
            </a:r>
            <a:endParaRPr lang="en-US" sz="2000" b="1" dirty="0"/>
          </a:p>
          <a:p>
            <a:endParaRPr lang="en-US" sz="2800" i="1" dirty="0"/>
          </a:p>
          <a:p>
            <a:endParaRPr lang="en-US" sz="2800" b="1" i="1" dirty="0" smtClean="0"/>
          </a:p>
        </p:txBody>
      </p:sp>
    </p:spTree>
    <p:extLst>
      <p:ext uri="{BB962C8B-B14F-4D97-AF65-F5344CB8AC3E}">
        <p14:creationId xmlns:p14="http://schemas.microsoft.com/office/powerpoint/2010/main" val="35128608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759674" y="479898"/>
            <a:ext cx="9432325" cy="459216"/>
          </a:xfrm>
          <a:gradFill>
            <a:gsLst>
              <a:gs pos="16000">
                <a:schemeClr val="bg1"/>
              </a:gs>
              <a:gs pos="100000">
                <a:srgbClr val="672F09"/>
              </a:gs>
            </a:gsLst>
            <a:lin ang="0" scaled="0"/>
          </a:gradFill>
        </p:spPr>
        <p:txBody>
          <a:bodyPr/>
          <a:lstStyle/>
          <a:p>
            <a:pPr algn="l"/>
            <a:r>
              <a:rPr lang="en-US" b="1" dirty="0" smtClean="0">
                <a:solidFill>
                  <a:schemeClr val="accent4"/>
                </a:solidFill>
                <a:latin typeface="Trajan Pro" panose="02020502050506020301" pitchFamily="18" charset="0"/>
              </a:rPr>
              <a:t>The Immaculate Conception</a:t>
            </a:r>
            <a:endParaRPr lang="en-US" b="1" dirty="0">
              <a:solidFill>
                <a:schemeClr val="accent4"/>
              </a:solidFill>
              <a:latin typeface="Trajan Pro" panose="02020502050506020301" pitchFamily="18" charset="0"/>
            </a:endParaRPr>
          </a:p>
        </p:txBody>
      </p:sp>
      <p:sp>
        <p:nvSpPr>
          <p:cNvPr id="5" name="TextBox 4"/>
          <p:cNvSpPr txBox="1"/>
          <p:nvPr/>
        </p:nvSpPr>
        <p:spPr>
          <a:xfrm>
            <a:off x="2759675" y="1324526"/>
            <a:ext cx="8465052" cy="5304016"/>
          </a:xfrm>
          <a:prstGeom prst="rect">
            <a:avLst/>
          </a:prstGeom>
          <a:noFill/>
        </p:spPr>
        <p:txBody>
          <a:bodyPr wrap="square" rtlCol="0">
            <a:spAutoFit/>
          </a:bodyPr>
          <a:lstStyle/>
          <a:p>
            <a:r>
              <a:rPr lang="en-US" sz="2800" dirty="0"/>
              <a:t>Meanwhile, back in the Garden:</a:t>
            </a:r>
          </a:p>
          <a:p>
            <a:endParaRPr lang="en-US" sz="2800" i="1" baseline="30000" dirty="0"/>
          </a:p>
          <a:p>
            <a:r>
              <a:rPr lang="en-US" sz="2800" i="1" baseline="30000" dirty="0"/>
              <a:t>14</a:t>
            </a:r>
            <a:r>
              <a:rPr lang="en-US" sz="2800" i="1" dirty="0"/>
              <a:t> Then the LORD God said to the snake: Because you have done this, cursed are you among all the animals, tame or wild; On your belly you shall crawl, and dust you shall eat all the days of your life. </a:t>
            </a:r>
            <a:r>
              <a:rPr lang="en-US" sz="2800" i="1" baseline="30000" dirty="0"/>
              <a:t>15</a:t>
            </a:r>
            <a:r>
              <a:rPr lang="en-US" sz="2800" i="1" dirty="0"/>
              <a:t> I will put </a:t>
            </a:r>
            <a:r>
              <a:rPr lang="en-US" sz="2800" i="1" dirty="0">
                <a:solidFill>
                  <a:schemeClr val="accent4"/>
                </a:solidFill>
              </a:rPr>
              <a:t>enmity between you and the woman,</a:t>
            </a:r>
            <a:r>
              <a:rPr lang="en-US" sz="2800" i="1" dirty="0"/>
              <a:t> and between</a:t>
            </a:r>
            <a:r>
              <a:rPr lang="en-US" sz="2800" i="1" dirty="0">
                <a:solidFill>
                  <a:schemeClr val="accent4"/>
                </a:solidFill>
              </a:rPr>
              <a:t> your seed and hers; </a:t>
            </a:r>
            <a:r>
              <a:rPr lang="en-US" sz="2800" i="1" dirty="0"/>
              <a:t>He will strike at your head, while you strike at his heel. </a:t>
            </a:r>
          </a:p>
          <a:p>
            <a:endParaRPr lang="en-US" sz="2000" b="1" dirty="0" smtClean="0"/>
          </a:p>
          <a:p>
            <a:r>
              <a:rPr lang="en-US" sz="2000" b="1" dirty="0" smtClean="0">
                <a:solidFill>
                  <a:schemeClr val="accent4"/>
                </a:solidFill>
              </a:rPr>
              <a:t>Geneses </a:t>
            </a:r>
            <a:r>
              <a:rPr lang="en-US" sz="2000" b="1" dirty="0">
                <a:solidFill>
                  <a:schemeClr val="accent4"/>
                </a:solidFill>
              </a:rPr>
              <a:t>3:14-15</a:t>
            </a:r>
            <a:endParaRPr lang="en-US" sz="2000" dirty="0">
              <a:solidFill>
                <a:schemeClr val="accent4"/>
              </a:solidFill>
            </a:endParaRPr>
          </a:p>
          <a:p>
            <a:endParaRPr lang="en-US" sz="2800" i="1" dirty="0"/>
          </a:p>
          <a:p>
            <a:endParaRPr lang="en-US" sz="2800" b="1" i="1" dirty="0" smtClean="0"/>
          </a:p>
        </p:txBody>
      </p:sp>
    </p:spTree>
    <p:extLst>
      <p:ext uri="{BB962C8B-B14F-4D97-AF65-F5344CB8AC3E}">
        <p14:creationId xmlns:p14="http://schemas.microsoft.com/office/powerpoint/2010/main" val="24749070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759674" y="479898"/>
            <a:ext cx="9432325" cy="459216"/>
          </a:xfrm>
          <a:gradFill>
            <a:gsLst>
              <a:gs pos="16000">
                <a:schemeClr val="bg1"/>
              </a:gs>
              <a:gs pos="100000">
                <a:srgbClr val="672F09"/>
              </a:gs>
            </a:gsLst>
            <a:lin ang="0" scaled="0"/>
          </a:gradFill>
        </p:spPr>
        <p:txBody>
          <a:bodyPr/>
          <a:lstStyle/>
          <a:p>
            <a:pPr algn="l"/>
            <a:r>
              <a:rPr lang="en-US" b="1" dirty="0" smtClean="0">
                <a:solidFill>
                  <a:schemeClr val="accent4"/>
                </a:solidFill>
                <a:latin typeface="Trajan Pro" panose="02020502050506020301" pitchFamily="18" charset="0"/>
              </a:rPr>
              <a:t>The Immaculate Conception</a:t>
            </a:r>
            <a:endParaRPr lang="en-US" b="1" dirty="0">
              <a:solidFill>
                <a:schemeClr val="accent4"/>
              </a:solidFill>
              <a:latin typeface="Trajan Pro" panose="02020502050506020301" pitchFamily="18" charset="0"/>
            </a:endParaRPr>
          </a:p>
        </p:txBody>
      </p:sp>
      <p:sp>
        <p:nvSpPr>
          <p:cNvPr id="5" name="TextBox 4"/>
          <p:cNvSpPr txBox="1"/>
          <p:nvPr/>
        </p:nvSpPr>
        <p:spPr>
          <a:xfrm>
            <a:off x="2759675" y="1324526"/>
            <a:ext cx="8465052" cy="6124754"/>
          </a:xfrm>
          <a:prstGeom prst="rect">
            <a:avLst/>
          </a:prstGeom>
          <a:noFill/>
        </p:spPr>
        <p:txBody>
          <a:bodyPr wrap="square" rtlCol="0">
            <a:spAutoFit/>
          </a:bodyPr>
          <a:lstStyle/>
          <a:p>
            <a:r>
              <a:rPr lang="en-US" sz="2800" dirty="0" smtClean="0"/>
              <a:t>But </a:t>
            </a:r>
            <a:r>
              <a:rPr lang="en-US" sz="2800" dirty="0"/>
              <a:t>in </a:t>
            </a:r>
            <a:r>
              <a:rPr lang="en-US" sz="2800" b="1" dirty="0"/>
              <a:t>Romans 3:9-12 </a:t>
            </a:r>
            <a:r>
              <a:rPr lang="en-US" sz="2800" dirty="0"/>
              <a:t>it clearly states</a:t>
            </a:r>
            <a:r>
              <a:rPr lang="en-US" sz="2800" dirty="0" smtClean="0"/>
              <a:t>:</a:t>
            </a:r>
          </a:p>
          <a:p>
            <a:endParaRPr lang="en-US" sz="2800" b="1" i="1" dirty="0"/>
          </a:p>
          <a:p>
            <a:r>
              <a:rPr lang="en-US" sz="2800" i="1" baseline="30000" dirty="0"/>
              <a:t>9</a:t>
            </a:r>
            <a:r>
              <a:rPr lang="en-US" sz="2800" i="1" dirty="0"/>
              <a:t> Well, then, are we better off? Not entirely, for we have already brought the charge against Jews and Greeks alike that they are all under the domination of sin,</a:t>
            </a:r>
            <a:r>
              <a:rPr lang="en-US" sz="2800" i="1" baseline="30000" dirty="0"/>
              <a:t>10</a:t>
            </a:r>
            <a:r>
              <a:rPr lang="en-US" sz="2800" i="1" dirty="0"/>
              <a:t> </a:t>
            </a:r>
            <a:r>
              <a:rPr lang="en-US" sz="2800" i="1" dirty="0">
                <a:solidFill>
                  <a:schemeClr val="accent4"/>
                </a:solidFill>
              </a:rPr>
              <a:t>as it is written: </a:t>
            </a:r>
            <a:r>
              <a:rPr lang="en-US" sz="2800" i="1" dirty="0"/>
              <a:t>“There is no one just, not one, </a:t>
            </a:r>
            <a:r>
              <a:rPr lang="en-US" sz="2800" i="1" baseline="30000" dirty="0"/>
              <a:t>11</a:t>
            </a:r>
            <a:r>
              <a:rPr lang="en-US" sz="2800" i="1" dirty="0"/>
              <a:t> there is no one who understands, there is no one who seeks God. </a:t>
            </a:r>
            <a:r>
              <a:rPr lang="en-US" sz="2800" i="1" baseline="30000" dirty="0"/>
              <a:t>12</a:t>
            </a:r>
            <a:r>
              <a:rPr lang="en-US" sz="2800" i="1" dirty="0"/>
              <a:t> All have gone astray; all alike are worthless; there is not one who does good, [there is not] even one.</a:t>
            </a:r>
            <a:endParaRPr lang="en-US" sz="2800" dirty="0"/>
          </a:p>
          <a:p>
            <a:r>
              <a:rPr lang="en-US" sz="2800" dirty="0"/>
              <a:t> </a:t>
            </a:r>
          </a:p>
          <a:p>
            <a:r>
              <a:rPr lang="en-US" sz="2800" dirty="0"/>
              <a:t>Also </a:t>
            </a:r>
            <a:r>
              <a:rPr lang="en-US" sz="2800" b="1" dirty="0"/>
              <a:t>Romans 3:23</a:t>
            </a:r>
            <a:endParaRPr lang="en-US" sz="2800" dirty="0"/>
          </a:p>
          <a:p>
            <a:r>
              <a:rPr lang="en-US" sz="2800" i="1" baseline="30000" dirty="0"/>
              <a:t>23</a:t>
            </a:r>
            <a:r>
              <a:rPr lang="en-US" sz="2800" i="1" dirty="0"/>
              <a:t> all have sinned and are deprived of the glory of God.</a:t>
            </a:r>
            <a:endParaRPr lang="en-US" sz="2800" dirty="0"/>
          </a:p>
          <a:p>
            <a:endParaRPr lang="en-US" sz="2800" i="1" dirty="0"/>
          </a:p>
          <a:p>
            <a:endParaRPr lang="en-US" sz="2800" b="1" i="1" dirty="0" smtClean="0"/>
          </a:p>
        </p:txBody>
      </p:sp>
    </p:spTree>
    <p:extLst>
      <p:ext uri="{BB962C8B-B14F-4D97-AF65-F5344CB8AC3E}">
        <p14:creationId xmlns:p14="http://schemas.microsoft.com/office/powerpoint/2010/main" val="9796991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759674" y="479898"/>
            <a:ext cx="9432325" cy="459216"/>
          </a:xfrm>
          <a:gradFill>
            <a:gsLst>
              <a:gs pos="16000">
                <a:schemeClr val="bg1"/>
              </a:gs>
              <a:gs pos="100000">
                <a:srgbClr val="672F09"/>
              </a:gs>
            </a:gsLst>
            <a:lin ang="0" scaled="0"/>
          </a:gradFill>
        </p:spPr>
        <p:txBody>
          <a:bodyPr/>
          <a:lstStyle/>
          <a:p>
            <a:pPr algn="l"/>
            <a:r>
              <a:rPr lang="en-US" b="1" dirty="0" smtClean="0">
                <a:solidFill>
                  <a:schemeClr val="accent4"/>
                </a:solidFill>
                <a:latin typeface="Trajan Pro" panose="02020502050506020301" pitchFamily="18" charset="0"/>
              </a:rPr>
              <a:t>The Immaculate Conception</a:t>
            </a:r>
            <a:endParaRPr lang="en-US" b="1" dirty="0">
              <a:solidFill>
                <a:schemeClr val="accent4"/>
              </a:solidFill>
              <a:latin typeface="Trajan Pro" panose="02020502050506020301" pitchFamily="18" charset="0"/>
            </a:endParaRPr>
          </a:p>
        </p:txBody>
      </p:sp>
      <p:sp>
        <p:nvSpPr>
          <p:cNvPr id="5" name="TextBox 4"/>
          <p:cNvSpPr txBox="1"/>
          <p:nvPr/>
        </p:nvSpPr>
        <p:spPr>
          <a:xfrm>
            <a:off x="2759675" y="1324526"/>
            <a:ext cx="8465052" cy="4585871"/>
          </a:xfrm>
          <a:prstGeom prst="rect">
            <a:avLst/>
          </a:prstGeom>
          <a:noFill/>
        </p:spPr>
        <p:txBody>
          <a:bodyPr wrap="square" rtlCol="0">
            <a:spAutoFit/>
          </a:bodyPr>
          <a:lstStyle/>
          <a:p>
            <a:r>
              <a:rPr lang="en-US" sz="2800" i="1" baseline="30000" dirty="0"/>
              <a:t>1</a:t>
            </a:r>
            <a:r>
              <a:rPr lang="en-US" sz="2800" i="1" dirty="0"/>
              <a:t> The fool says in his heart, “There is no God.” Their deeds are loathsome and corrupt; not one does what is good. </a:t>
            </a:r>
            <a:r>
              <a:rPr lang="en-US" sz="2800" i="1" baseline="30000" dirty="0"/>
              <a:t>2</a:t>
            </a:r>
            <a:r>
              <a:rPr lang="en-US" sz="2800" i="1" dirty="0"/>
              <a:t> The LORD looks down from heaven upon the children of men,</a:t>
            </a:r>
            <a:r>
              <a:rPr lang="en-US" sz="2800" i="1" baseline="30000" dirty="0"/>
              <a:t> </a:t>
            </a:r>
            <a:r>
              <a:rPr lang="en-US" sz="2800" i="1" dirty="0"/>
              <a:t>to see if even one is wise, if even one seeks God. </a:t>
            </a:r>
            <a:r>
              <a:rPr lang="en-US" sz="2800" i="1" baseline="30000" dirty="0"/>
              <a:t>3</a:t>
            </a:r>
            <a:r>
              <a:rPr lang="en-US" sz="2800" i="1" dirty="0"/>
              <a:t> All have gone astray; all alike are perverse. Not one does what is good, </a:t>
            </a:r>
            <a:r>
              <a:rPr lang="en-US" sz="2800" b="1" i="1" dirty="0"/>
              <a:t>not even one</a:t>
            </a:r>
            <a:r>
              <a:rPr lang="en-US" sz="2800" i="1" dirty="0"/>
              <a:t>. </a:t>
            </a:r>
            <a:r>
              <a:rPr lang="en-US" sz="2800" i="1" baseline="30000" dirty="0"/>
              <a:t>4</a:t>
            </a:r>
            <a:r>
              <a:rPr lang="en-US" sz="2800" dirty="0"/>
              <a:t> </a:t>
            </a:r>
            <a:r>
              <a:rPr lang="en-US" sz="2800" i="1" dirty="0"/>
              <a:t>Will </a:t>
            </a:r>
            <a:r>
              <a:rPr lang="en-US" sz="2800" i="1" dirty="0">
                <a:solidFill>
                  <a:schemeClr val="accent4"/>
                </a:solidFill>
              </a:rPr>
              <a:t>these </a:t>
            </a:r>
            <a:r>
              <a:rPr lang="en-US" sz="2800" b="1" i="1" dirty="0">
                <a:solidFill>
                  <a:schemeClr val="accent4"/>
                </a:solidFill>
              </a:rPr>
              <a:t>evildoers</a:t>
            </a:r>
            <a:r>
              <a:rPr lang="en-US" sz="2800" i="1" dirty="0">
                <a:solidFill>
                  <a:schemeClr val="accent4"/>
                </a:solidFill>
              </a:rPr>
              <a:t> </a:t>
            </a:r>
            <a:r>
              <a:rPr lang="en-US" sz="2800" i="1" dirty="0"/>
              <a:t>never learn? They devour my people as they devour bread; they do not call upon the LORD. </a:t>
            </a:r>
            <a:r>
              <a:rPr lang="en-US" sz="2800" i="1" baseline="30000" dirty="0"/>
              <a:t>5</a:t>
            </a:r>
            <a:r>
              <a:rPr lang="en-US" sz="2800" i="1" dirty="0"/>
              <a:t> They have good reason, then, to fear; God is with the </a:t>
            </a:r>
            <a:r>
              <a:rPr lang="en-US" sz="2800" b="1" i="1" dirty="0">
                <a:solidFill>
                  <a:schemeClr val="accent4"/>
                </a:solidFill>
              </a:rPr>
              <a:t>company of the just</a:t>
            </a:r>
            <a:r>
              <a:rPr lang="en-US" sz="2800" i="1" dirty="0"/>
              <a:t>. </a:t>
            </a:r>
            <a:endParaRPr lang="en-US" sz="2800" dirty="0"/>
          </a:p>
          <a:p>
            <a:endParaRPr lang="en-US" sz="2000" b="1" i="1" dirty="0" smtClean="0">
              <a:solidFill>
                <a:schemeClr val="accent4"/>
              </a:solidFill>
            </a:endParaRPr>
          </a:p>
          <a:p>
            <a:r>
              <a:rPr lang="en-US" sz="2000" b="1" i="1" dirty="0" smtClean="0">
                <a:solidFill>
                  <a:schemeClr val="accent4"/>
                </a:solidFill>
              </a:rPr>
              <a:t>Psalm 14:1-3</a:t>
            </a:r>
          </a:p>
        </p:txBody>
      </p:sp>
    </p:spTree>
    <p:extLst>
      <p:ext uri="{BB962C8B-B14F-4D97-AF65-F5344CB8AC3E}">
        <p14:creationId xmlns:p14="http://schemas.microsoft.com/office/powerpoint/2010/main" val="1607474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759674" y="479898"/>
            <a:ext cx="9432325" cy="459216"/>
          </a:xfrm>
          <a:gradFill>
            <a:gsLst>
              <a:gs pos="16000">
                <a:schemeClr val="bg1"/>
              </a:gs>
              <a:gs pos="100000">
                <a:srgbClr val="672F09"/>
              </a:gs>
            </a:gsLst>
            <a:lin ang="0" scaled="0"/>
          </a:gradFill>
        </p:spPr>
        <p:txBody>
          <a:bodyPr/>
          <a:lstStyle/>
          <a:p>
            <a:pPr algn="l"/>
            <a:r>
              <a:rPr lang="en-US" b="1" dirty="0" smtClean="0">
                <a:solidFill>
                  <a:schemeClr val="accent4"/>
                </a:solidFill>
                <a:latin typeface="Trajan Pro" panose="02020502050506020301" pitchFamily="18" charset="0"/>
              </a:rPr>
              <a:t>The Immaculate Conception</a:t>
            </a:r>
            <a:endParaRPr lang="en-US" b="1" dirty="0">
              <a:solidFill>
                <a:schemeClr val="accent4"/>
              </a:solidFill>
              <a:latin typeface="Trajan Pro" panose="02020502050506020301" pitchFamily="18" charset="0"/>
            </a:endParaRPr>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2793" t="3581" r="2243" b="3128"/>
          <a:stretch/>
        </p:blipFill>
        <p:spPr>
          <a:xfrm>
            <a:off x="7728968" y="939114"/>
            <a:ext cx="4463032" cy="5918886"/>
          </a:xfrm>
          <a:prstGeom prst="rect">
            <a:avLst/>
          </a:prstGeom>
        </p:spPr>
      </p:pic>
      <p:sp>
        <p:nvSpPr>
          <p:cNvPr id="5" name="TextBox 4"/>
          <p:cNvSpPr txBox="1"/>
          <p:nvPr/>
        </p:nvSpPr>
        <p:spPr>
          <a:xfrm>
            <a:off x="2759674" y="1530220"/>
            <a:ext cx="5385949" cy="2677656"/>
          </a:xfrm>
          <a:prstGeom prst="rect">
            <a:avLst/>
          </a:prstGeom>
          <a:noFill/>
        </p:spPr>
        <p:txBody>
          <a:bodyPr wrap="square" rtlCol="0">
            <a:spAutoFit/>
          </a:bodyPr>
          <a:lstStyle/>
          <a:p>
            <a:r>
              <a:rPr lang="en-US" sz="2800" dirty="0" smtClean="0"/>
              <a:t>Another prime example of this are some of the last words of Christ on the cross: </a:t>
            </a:r>
          </a:p>
          <a:p>
            <a:endParaRPr lang="en-US" sz="2800" b="1" i="1" dirty="0">
              <a:solidFill>
                <a:schemeClr val="accent4"/>
              </a:solidFill>
            </a:endParaRPr>
          </a:p>
          <a:p>
            <a:r>
              <a:rPr lang="en-US" sz="2800" b="1" i="1" dirty="0" smtClean="0">
                <a:solidFill>
                  <a:schemeClr val="accent4"/>
                </a:solidFill>
              </a:rPr>
              <a:t>“My God, my God, why have you forgotten me?”</a:t>
            </a:r>
          </a:p>
        </p:txBody>
      </p:sp>
    </p:spTree>
    <p:extLst>
      <p:ext uri="{BB962C8B-B14F-4D97-AF65-F5344CB8AC3E}">
        <p14:creationId xmlns:p14="http://schemas.microsoft.com/office/powerpoint/2010/main" val="21831940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759674" y="479898"/>
            <a:ext cx="9432325" cy="459216"/>
          </a:xfrm>
          <a:gradFill>
            <a:gsLst>
              <a:gs pos="16000">
                <a:schemeClr val="bg1"/>
              </a:gs>
              <a:gs pos="100000">
                <a:srgbClr val="672F09"/>
              </a:gs>
            </a:gsLst>
            <a:lin ang="0" scaled="0"/>
          </a:gradFill>
        </p:spPr>
        <p:txBody>
          <a:bodyPr/>
          <a:lstStyle/>
          <a:p>
            <a:pPr algn="l"/>
            <a:r>
              <a:rPr lang="en-US" b="1" dirty="0" smtClean="0">
                <a:solidFill>
                  <a:schemeClr val="accent4"/>
                </a:solidFill>
                <a:latin typeface="Trajan Pro" panose="02020502050506020301" pitchFamily="18" charset="0"/>
              </a:rPr>
              <a:t>The Immaculate Conception</a:t>
            </a:r>
            <a:endParaRPr lang="en-US" b="1" dirty="0">
              <a:solidFill>
                <a:schemeClr val="accent4"/>
              </a:solidFill>
              <a:latin typeface="Trajan Pro" panose="02020502050506020301" pitchFamily="18" charset="0"/>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89993" y="939114"/>
            <a:ext cx="8902006" cy="5918886"/>
          </a:xfrm>
          <a:prstGeom prst="rect">
            <a:avLst/>
          </a:prstGeom>
        </p:spPr>
      </p:pic>
      <p:sp>
        <p:nvSpPr>
          <p:cNvPr id="7" name="Rectangle 6"/>
          <p:cNvSpPr/>
          <p:nvPr/>
        </p:nvSpPr>
        <p:spPr>
          <a:xfrm>
            <a:off x="3060441" y="939115"/>
            <a:ext cx="3051110" cy="5918886"/>
          </a:xfrm>
          <a:prstGeom prst="rect">
            <a:avLst/>
          </a:prstGeom>
          <a:gradFill>
            <a:gsLst>
              <a:gs pos="13000">
                <a:schemeClr val="bg1"/>
              </a:gs>
              <a:gs pos="76000">
                <a:schemeClr val="tx1">
                  <a:alpha val="0"/>
                  <a:lumMod val="0"/>
                </a:schemeClr>
              </a:gs>
            </a:gsLst>
            <a:lin ang="0" scaled="0"/>
          </a:gra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5" name="TextBox 4"/>
          <p:cNvSpPr txBox="1"/>
          <p:nvPr/>
        </p:nvSpPr>
        <p:spPr>
          <a:xfrm>
            <a:off x="2759674" y="1530220"/>
            <a:ext cx="7522661" cy="2308324"/>
          </a:xfrm>
          <a:prstGeom prst="rect">
            <a:avLst/>
          </a:prstGeom>
          <a:noFill/>
        </p:spPr>
        <p:txBody>
          <a:bodyPr wrap="square" rtlCol="0">
            <a:spAutoFit/>
          </a:bodyPr>
          <a:lstStyle/>
          <a:p>
            <a:r>
              <a:rPr lang="en-US" sz="4800" b="1" i="1" dirty="0" smtClean="0">
                <a:effectLst>
                  <a:outerShdw blurRad="127000" dist="76200" dir="7200000" sx="102000" sy="102000" algn="ctr" rotWithShape="0">
                    <a:srgbClr val="000000"/>
                  </a:outerShdw>
                </a:effectLst>
              </a:rPr>
              <a:t>“Oh say can you see,</a:t>
            </a:r>
          </a:p>
          <a:p>
            <a:r>
              <a:rPr lang="en-US" sz="4800" b="1" i="1" dirty="0" smtClean="0">
                <a:effectLst>
                  <a:outerShdw blurRad="127000" dist="76200" dir="7200000" sx="102000" sy="102000" algn="ctr" rotWithShape="0">
                    <a:srgbClr val="000000"/>
                  </a:outerShdw>
                </a:effectLst>
              </a:rPr>
              <a:t>By the dawn’s early light…”</a:t>
            </a:r>
          </a:p>
          <a:p>
            <a:endParaRPr lang="en-US" sz="4800" b="1" i="1" dirty="0" smtClean="0">
              <a:solidFill>
                <a:schemeClr val="accent4"/>
              </a:solidFill>
              <a:effectLst>
                <a:outerShdw blurRad="127000" dist="76200" dir="7200000" sx="102000" sy="102000" algn="ctr" rotWithShape="0">
                  <a:srgbClr val="000000"/>
                </a:outerShdw>
              </a:effectLst>
            </a:endParaRPr>
          </a:p>
        </p:txBody>
      </p:sp>
    </p:spTree>
    <p:extLst>
      <p:ext uri="{BB962C8B-B14F-4D97-AF65-F5344CB8AC3E}">
        <p14:creationId xmlns:p14="http://schemas.microsoft.com/office/powerpoint/2010/main" val="108681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759674" y="479898"/>
            <a:ext cx="9432325" cy="459216"/>
          </a:xfrm>
          <a:gradFill>
            <a:gsLst>
              <a:gs pos="16000">
                <a:schemeClr val="bg1"/>
              </a:gs>
              <a:gs pos="100000">
                <a:srgbClr val="672F09"/>
              </a:gs>
            </a:gsLst>
            <a:lin ang="0" scaled="0"/>
          </a:gradFill>
        </p:spPr>
        <p:txBody>
          <a:bodyPr/>
          <a:lstStyle/>
          <a:p>
            <a:pPr algn="l"/>
            <a:r>
              <a:rPr lang="en-US" b="1" dirty="0" smtClean="0">
                <a:solidFill>
                  <a:schemeClr val="accent4"/>
                </a:solidFill>
                <a:latin typeface="Trajan Pro" panose="02020502050506020301" pitchFamily="18" charset="0"/>
              </a:rPr>
              <a:t>The Immaculate Conception</a:t>
            </a:r>
            <a:endParaRPr lang="en-US" b="1" dirty="0">
              <a:solidFill>
                <a:schemeClr val="accent4"/>
              </a:solidFill>
              <a:latin typeface="Trajan Pro" panose="02020502050506020301" pitchFamily="18" charset="0"/>
            </a:endParaRPr>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2793" t="3581" r="2243" b="3128"/>
          <a:stretch/>
        </p:blipFill>
        <p:spPr>
          <a:xfrm>
            <a:off x="7728968" y="939114"/>
            <a:ext cx="4463032" cy="5918886"/>
          </a:xfrm>
          <a:prstGeom prst="rect">
            <a:avLst/>
          </a:prstGeom>
        </p:spPr>
      </p:pic>
      <p:sp>
        <p:nvSpPr>
          <p:cNvPr id="5" name="TextBox 4"/>
          <p:cNvSpPr txBox="1"/>
          <p:nvPr/>
        </p:nvSpPr>
        <p:spPr>
          <a:xfrm>
            <a:off x="2759674" y="1530220"/>
            <a:ext cx="5385949" cy="3539430"/>
          </a:xfrm>
          <a:prstGeom prst="rect">
            <a:avLst/>
          </a:prstGeom>
          <a:noFill/>
        </p:spPr>
        <p:txBody>
          <a:bodyPr wrap="square" rtlCol="0">
            <a:spAutoFit/>
          </a:bodyPr>
          <a:lstStyle/>
          <a:p>
            <a:r>
              <a:rPr lang="en-US" sz="2800" i="1" dirty="0" smtClean="0"/>
              <a:t>At the time of the crucifixion, every good Jew around the cross had that same reaction to the words:</a:t>
            </a:r>
          </a:p>
          <a:p>
            <a:endParaRPr lang="en-US" sz="2800" b="1" i="1" dirty="0">
              <a:solidFill>
                <a:schemeClr val="accent4"/>
              </a:solidFill>
            </a:endParaRPr>
          </a:p>
          <a:p>
            <a:r>
              <a:rPr lang="en-US" sz="2800" b="1" i="1" dirty="0" smtClean="0">
                <a:solidFill>
                  <a:schemeClr val="accent4"/>
                </a:solidFill>
              </a:rPr>
              <a:t>“My God, my God, why have you forgotten me?”</a:t>
            </a:r>
          </a:p>
          <a:p>
            <a:endParaRPr lang="en-US" sz="2800" b="1" i="1" dirty="0">
              <a:solidFill>
                <a:schemeClr val="accent4"/>
              </a:solidFill>
            </a:endParaRPr>
          </a:p>
          <a:p>
            <a:r>
              <a:rPr lang="en-US" sz="2800" b="1" i="1" dirty="0" smtClean="0"/>
              <a:t>The opening stanza of Psalm </a:t>
            </a:r>
            <a:r>
              <a:rPr lang="en-US" sz="2800" b="1" i="1" dirty="0" smtClean="0"/>
              <a:t>22</a:t>
            </a:r>
            <a:endParaRPr lang="en-US" sz="2800" b="1" i="1" dirty="0" smtClean="0"/>
          </a:p>
        </p:txBody>
      </p:sp>
    </p:spTree>
    <p:extLst>
      <p:ext uri="{BB962C8B-B14F-4D97-AF65-F5344CB8AC3E}">
        <p14:creationId xmlns:p14="http://schemas.microsoft.com/office/powerpoint/2010/main" val="1343243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759674" y="479898"/>
            <a:ext cx="9432325" cy="459216"/>
          </a:xfrm>
          <a:gradFill>
            <a:gsLst>
              <a:gs pos="16000">
                <a:schemeClr val="bg1"/>
              </a:gs>
              <a:gs pos="100000">
                <a:srgbClr val="672F09"/>
              </a:gs>
            </a:gsLst>
            <a:lin ang="0" scaled="0"/>
          </a:gradFill>
        </p:spPr>
        <p:txBody>
          <a:bodyPr/>
          <a:lstStyle/>
          <a:p>
            <a:pPr algn="l"/>
            <a:r>
              <a:rPr lang="en-US" b="1" dirty="0" smtClean="0">
                <a:solidFill>
                  <a:schemeClr val="accent4"/>
                </a:solidFill>
                <a:latin typeface="Trajan Pro" panose="02020502050506020301" pitchFamily="18" charset="0"/>
              </a:rPr>
              <a:t>The Immaculate Conception</a:t>
            </a:r>
            <a:endParaRPr lang="en-US" b="1" dirty="0">
              <a:solidFill>
                <a:schemeClr val="accent4"/>
              </a:solidFill>
              <a:latin typeface="Trajan Pro" panose="02020502050506020301" pitchFamily="18" charset="0"/>
            </a:endParaRPr>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r="23271" b="5675"/>
          <a:stretch/>
        </p:blipFill>
        <p:spPr>
          <a:xfrm>
            <a:off x="5772322" y="939114"/>
            <a:ext cx="6419677" cy="5918886"/>
          </a:xfrm>
          <a:prstGeom prst="rect">
            <a:avLst/>
          </a:prstGeom>
        </p:spPr>
      </p:pic>
      <p:sp>
        <p:nvSpPr>
          <p:cNvPr id="6" name="Rectangle 5"/>
          <p:cNvSpPr/>
          <p:nvPr/>
        </p:nvSpPr>
        <p:spPr>
          <a:xfrm>
            <a:off x="4982548" y="939114"/>
            <a:ext cx="3051110" cy="5918886"/>
          </a:xfrm>
          <a:prstGeom prst="rect">
            <a:avLst/>
          </a:prstGeom>
          <a:gradFill>
            <a:gsLst>
              <a:gs pos="13000">
                <a:schemeClr val="bg1"/>
              </a:gs>
              <a:gs pos="76000">
                <a:schemeClr val="tx1">
                  <a:alpha val="0"/>
                  <a:lumMod val="0"/>
                </a:schemeClr>
              </a:gs>
            </a:gsLst>
            <a:lin ang="0" scaled="0"/>
          </a:gra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5" name="TextBox 4"/>
          <p:cNvSpPr txBox="1"/>
          <p:nvPr/>
        </p:nvSpPr>
        <p:spPr>
          <a:xfrm>
            <a:off x="2759675" y="1530220"/>
            <a:ext cx="4406236" cy="5262979"/>
          </a:xfrm>
          <a:prstGeom prst="rect">
            <a:avLst/>
          </a:prstGeom>
          <a:noFill/>
        </p:spPr>
        <p:txBody>
          <a:bodyPr wrap="square" rtlCol="0">
            <a:spAutoFit/>
          </a:bodyPr>
          <a:lstStyle/>
          <a:p>
            <a:r>
              <a:rPr lang="en-US" sz="2800" dirty="0" smtClean="0"/>
              <a:t>They all knew that the closing stanzas of the psalm were all about the good to come:</a:t>
            </a:r>
          </a:p>
          <a:p>
            <a:endParaRPr lang="en-US" sz="2800" i="1" dirty="0"/>
          </a:p>
          <a:p>
            <a:r>
              <a:rPr lang="en-US" sz="2800" i="1" baseline="30000" dirty="0"/>
              <a:t>31</a:t>
            </a:r>
            <a:r>
              <a:rPr lang="en-US" sz="2800" i="1" dirty="0"/>
              <a:t> The generation to come will be told of the Lord, that they may proclaim to a people yet unborn </a:t>
            </a:r>
            <a:r>
              <a:rPr lang="en-US" sz="2800" b="1" i="1" dirty="0">
                <a:solidFill>
                  <a:schemeClr val="accent4"/>
                </a:solidFill>
              </a:rPr>
              <a:t>the deliverance you have brought.</a:t>
            </a:r>
            <a:endParaRPr lang="en-US" sz="2800" b="1" dirty="0">
              <a:solidFill>
                <a:schemeClr val="accent4"/>
              </a:solidFill>
            </a:endParaRPr>
          </a:p>
          <a:p>
            <a:endParaRPr lang="en-US" sz="2800" b="1" i="1" dirty="0" smtClean="0"/>
          </a:p>
        </p:txBody>
      </p:sp>
    </p:spTree>
    <p:extLst>
      <p:ext uri="{BB962C8B-B14F-4D97-AF65-F5344CB8AC3E}">
        <p14:creationId xmlns:p14="http://schemas.microsoft.com/office/powerpoint/2010/main" val="386631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759674" y="479898"/>
            <a:ext cx="9432325" cy="459216"/>
          </a:xfrm>
          <a:gradFill>
            <a:gsLst>
              <a:gs pos="16000">
                <a:schemeClr val="bg1"/>
              </a:gs>
              <a:gs pos="100000">
                <a:srgbClr val="672F09"/>
              </a:gs>
            </a:gsLst>
            <a:lin ang="0" scaled="0"/>
          </a:gradFill>
        </p:spPr>
        <p:txBody>
          <a:bodyPr/>
          <a:lstStyle/>
          <a:p>
            <a:pPr algn="l"/>
            <a:r>
              <a:rPr lang="en-US" b="1" dirty="0" smtClean="0">
                <a:solidFill>
                  <a:schemeClr val="accent4"/>
                </a:solidFill>
                <a:latin typeface="Trajan Pro" panose="02020502050506020301" pitchFamily="18" charset="0"/>
              </a:rPr>
              <a:t>The Immaculate Conception</a:t>
            </a:r>
            <a:endParaRPr lang="en-US" b="1" dirty="0">
              <a:solidFill>
                <a:schemeClr val="accent4"/>
              </a:solidFill>
              <a:latin typeface="Trajan Pro" panose="02020502050506020301" pitchFamily="18" charset="0"/>
            </a:endParaRPr>
          </a:p>
        </p:txBody>
      </p:sp>
      <p:sp>
        <p:nvSpPr>
          <p:cNvPr id="5" name="TextBox 4"/>
          <p:cNvSpPr txBox="1"/>
          <p:nvPr/>
        </p:nvSpPr>
        <p:spPr>
          <a:xfrm>
            <a:off x="2759675" y="1287624"/>
            <a:ext cx="8315762" cy="5693866"/>
          </a:xfrm>
          <a:prstGeom prst="rect">
            <a:avLst/>
          </a:prstGeom>
          <a:noFill/>
        </p:spPr>
        <p:txBody>
          <a:bodyPr wrap="square" rtlCol="0">
            <a:spAutoFit/>
          </a:bodyPr>
          <a:lstStyle/>
          <a:p>
            <a:r>
              <a:rPr lang="en-US" sz="2800" dirty="0" smtClean="0"/>
              <a:t>Are there others in scripture without sin?</a:t>
            </a:r>
          </a:p>
          <a:p>
            <a:endParaRPr lang="en-US" sz="2800" dirty="0"/>
          </a:p>
          <a:p>
            <a:r>
              <a:rPr lang="en-US" sz="2800" dirty="0"/>
              <a:t>The company of </a:t>
            </a:r>
            <a:r>
              <a:rPr lang="en-US" sz="2800" dirty="0">
                <a:solidFill>
                  <a:schemeClr val="accent4"/>
                </a:solidFill>
              </a:rPr>
              <a:t>the Just </a:t>
            </a:r>
            <a:r>
              <a:rPr lang="en-US" sz="2800" dirty="0"/>
              <a:t>from </a:t>
            </a:r>
            <a:r>
              <a:rPr lang="en-US" sz="2800" b="1" dirty="0"/>
              <a:t>Psalm </a:t>
            </a:r>
            <a:r>
              <a:rPr lang="en-US" sz="2800" b="1" dirty="0" smtClean="0"/>
              <a:t>14</a:t>
            </a:r>
          </a:p>
          <a:p>
            <a:r>
              <a:rPr lang="en-US" sz="2800" b="1" dirty="0"/>
              <a:t/>
            </a:r>
            <a:br>
              <a:rPr lang="en-US" sz="2800" b="1" dirty="0"/>
            </a:br>
            <a:r>
              <a:rPr lang="en-US" sz="2800" dirty="0" smtClean="0">
                <a:solidFill>
                  <a:schemeClr val="accent4"/>
                </a:solidFill>
              </a:rPr>
              <a:t>Zechariah and Elizabeth</a:t>
            </a:r>
            <a:r>
              <a:rPr lang="en-US" sz="2800" dirty="0" smtClean="0"/>
              <a:t>:</a:t>
            </a:r>
          </a:p>
          <a:p>
            <a:r>
              <a:rPr lang="en-US" sz="2800" i="1" dirty="0" smtClean="0"/>
              <a:t>“</a:t>
            </a:r>
            <a:r>
              <a:rPr lang="en-US" sz="2800" i="1" dirty="0"/>
              <a:t>Both were righteous in the eyes of God, observing all the commandments and ordinances of the Lord </a:t>
            </a:r>
            <a:r>
              <a:rPr lang="en-US" sz="2800" i="1" dirty="0" smtClean="0"/>
              <a:t>blamelessly”</a:t>
            </a:r>
          </a:p>
          <a:p>
            <a:endParaRPr lang="en-US" sz="2800" i="1" dirty="0"/>
          </a:p>
          <a:p>
            <a:r>
              <a:rPr lang="en-US" sz="2800" dirty="0" smtClean="0"/>
              <a:t>Their son </a:t>
            </a:r>
            <a:r>
              <a:rPr lang="en-US" sz="2800" dirty="0" smtClean="0">
                <a:solidFill>
                  <a:schemeClr val="accent4"/>
                </a:solidFill>
              </a:rPr>
              <a:t>John</a:t>
            </a:r>
            <a:r>
              <a:rPr lang="en-US" sz="2800" dirty="0" smtClean="0"/>
              <a:t>:</a:t>
            </a:r>
          </a:p>
          <a:p>
            <a:r>
              <a:rPr lang="en-US" sz="2800" i="1" dirty="0" smtClean="0"/>
              <a:t>“He </a:t>
            </a:r>
            <a:r>
              <a:rPr lang="en-US" sz="2800" i="1" dirty="0"/>
              <a:t>will be filled with the Holy Spirit even from his mother’s womb</a:t>
            </a:r>
            <a:r>
              <a:rPr lang="en-US" sz="2800" i="1" dirty="0" smtClean="0"/>
              <a:t>.”</a:t>
            </a:r>
            <a:endParaRPr lang="en-US" sz="2800" dirty="0"/>
          </a:p>
          <a:p>
            <a:endParaRPr lang="en-US" sz="2800" dirty="0"/>
          </a:p>
        </p:txBody>
      </p:sp>
    </p:spTree>
    <p:extLst>
      <p:ext uri="{BB962C8B-B14F-4D97-AF65-F5344CB8AC3E}">
        <p14:creationId xmlns:p14="http://schemas.microsoft.com/office/powerpoint/2010/main" val="3020047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759674" y="479898"/>
            <a:ext cx="9432325" cy="459216"/>
          </a:xfrm>
          <a:gradFill>
            <a:gsLst>
              <a:gs pos="16000">
                <a:schemeClr val="bg1"/>
              </a:gs>
              <a:gs pos="100000">
                <a:srgbClr val="672F09"/>
              </a:gs>
            </a:gsLst>
            <a:lin ang="0" scaled="0"/>
          </a:gradFill>
        </p:spPr>
        <p:txBody>
          <a:bodyPr/>
          <a:lstStyle/>
          <a:p>
            <a:pPr algn="l"/>
            <a:r>
              <a:rPr lang="en-US" b="1" dirty="0" smtClean="0">
                <a:solidFill>
                  <a:schemeClr val="accent4"/>
                </a:solidFill>
                <a:latin typeface="Trajan Pro" panose="02020502050506020301" pitchFamily="18" charset="0"/>
              </a:rPr>
              <a:t>Why Apologetics? Review…</a:t>
            </a:r>
            <a:endParaRPr lang="en-US" b="1" dirty="0">
              <a:solidFill>
                <a:schemeClr val="accent4"/>
              </a:solidFill>
              <a:latin typeface="Trajan Pro" panose="02020502050506020301" pitchFamily="18" charset="0"/>
            </a:endParaRPr>
          </a:p>
        </p:txBody>
      </p:sp>
      <p:sp>
        <p:nvSpPr>
          <p:cNvPr id="5" name="TextBox 4"/>
          <p:cNvSpPr txBox="1"/>
          <p:nvPr/>
        </p:nvSpPr>
        <p:spPr>
          <a:xfrm>
            <a:off x="2759675" y="1562671"/>
            <a:ext cx="8754301" cy="3908762"/>
          </a:xfrm>
          <a:prstGeom prst="rect">
            <a:avLst/>
          </a:prstGeom>
          <a:noFill/>
        </p:spPr>
        <p:txBody>
          <a:bodyPr wrap="square" rtlCol="0">
            <a:spAutoFit/>
          </a:bodyPr>
          <a:lstStyle/>
          <a:p>
            <a:r>
              <a:rPr lang="en-US" sz="4000" dirty="0" smtClean="0">
                <a:latin typeface="Trebuchet MS" panose="020B0603020202020204" pitchFamily="34" charset="0"/>
              </a:rPr>
              <a:t>Paul teaches us…</a:t>
            </a:r>
          </a:p>
          <a:p>
            <a:endParaRPr lang="en-US" sz="3200" i="1" dirty="0">
              <a:latin typeface="Trebuchet MS" panose="020B0603020202020204" pitchFamily="34" charset="0"/>
            </a:endParaRPr>
          </a:p>
          <a:p>
            <a:r>
              <a:rPr lang="en-US" sz="3200" i="1" dirty="0" smtClean="0">
                <a:latin typeface="Trebuchet MS" panose="020B0603020202020204" pitchFamily="34" charset="0"/>
              </a:rPr>
              <a:t>“…but </a:t>
            </a:r>
            <a:r>
              <a:rPr lang="en-US" sz="3200" i="1" dirty="0">
                <a:latin typeface="Trebuchet MS" panose="020B0603020202020204" pitchFamily="34" charset="0"/>
              </a:rPr>
              <a:t>sanctify Christ as Lord in your hearts. </a:t>
            </a:r>
            <a:r>
              <a:rPr lang="en-US" sz="3200" i="1" dirty="0">
                <a:solidFill>
                  <a:schemeClr val="accent4"/>
                </a:solidFill>
                <a:latin typeface="Trebuchet MS" panose="020B0603020202020204" pitchFamily="34" charset="0"/>
              </a:rPr>
              <a:t>Always be ready to give an explanation to anyone who asks you for a reason for your hope</a:t>
            </a:r>
            <a:r>
              <a:rPr lang="en-US" sz="3200" i="1" dirty="0" smtClean="0">
                <a:solidFill>
                  <a:schemeClr val="accent4"/>
                </a:solidFill>
                <a:latin typeface="Trebuchet MS" panose="020B0603020202020204" pitchFamily="34" charset="0"/>
              </a:rPr>
              <a:t>,”</a:t>
            </a:r>
          </a:p>
          <a:p>
            <a:endParaRPr lang="en-US" sz="2400" b="1" i="1" dirty="0" smtClean="0">
              <a:latin typeface="Trebuchet MS" panose="020B0603020202020204" pitchFamily="34" charset="0"/>
            </a:endParaRPr>
          </a:p>
          <a:p>
            <a:r>
              <a:rPr lang="en-US" sz="2400" b="1" i="1" dirty="0" smtClean="0">
                <a:latin typeface="Trebuchet MS" panose="020B0603020202020204" pitchFamily="34" charset="0"/>
              </a:rPr>
              <a:t>1 Peter 3:15 </a:t>
            </a:r>
            <a:endParaRPr lang="en-US" sz="2400" b="1" dirty="0">
              <a:latin typeface="Trebuchet MS" panose="020B0603020202020204" pitchFamily="34" charset="0"/>
            </a:endParaRPr>
          </a:p>
        </p:txBody>
      </p:sp>
    </p:spTree>
    <p:extLst>
      <p:ext uri="{BB962C8B-B14F-4D97-AF65-F5344CB8AC3E}">
        <p14:creationId xmlns:p14="http://schemas.microsoft.com/office/powerpoint/2010/main" val="40391343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759674" y="479898"/>
            <a:ext cx="9432325" cy="459216"/>
          </a:xfrm>
          <a:gradFill>
            <a:gsLst>
              <a:gs pos="16000">
                <a:schemeClr val="bg1"/>
              </a:gs>
              <a:gs pos="100000">
                <a:srgbClr val="672F09"/>
              </a:gs>
            </a:gsLst>
            <a:lin ang="0" scaled="0"/>
          </a:gradFill>
        </p:spPr>
        <p:txBody>
          <a:bodyPr/>
          <a:lstStyle/>
          <a:p>
            <a:pPr algn="l"/>
            <a:r>
              <a:rPr lang="en-US" b="1" dirty="0" smtClean="0">
                <a:solidFill>
                  <a:schemeClr val="accent4"/>
                </a:solidFill>
                <a:latin typeface="Trajan Pro" panose="02020502050506020301" pitchFamily="18" charset="0"/>
              </a:rPr>
              <a:t>The Immaculate Conception</a:t>
            </a:r>
            <a:endParaRPr lang="en-US" b="1" dirty="0">
              <a:solidFill>
                <a:schemeClr val="accent4"/>
              </a:solidFill>
              <a:latin typeface="Trajan Pro" panose="02020502050506020301" pitchFamily="18" charset="0"/>
            </a:endParaRPr>
          </a:p>
        </p:txBody>
      </p:sp>
      <p:sp>
        <p:nvSpPr>
          <p:cNvPr id="5" name="TextBox 4"/>
          <p:cNvSpPr txBox="1"/>
          <p:nvPr/>
        </p:nvSpPr>
        <p:spPr>
          <a:xfrm>
            <a:off x="2759675" y="1287624"/>
            <a:ext cx="8315762" cy="4401205"/>
          </a:xfrm>
          <a:prstGeom prst="rect">
            <a:avLst/>
          </a:prstGeom>
          <a:noFill/>
        </p:spPr>
        <p:txBody>
          <a:bodyPr wrap="square" rtlCol="0">
            <a:spAutoFit/>
          </a:bodyPr>
          <a:lstStyle/>
          <a:p>
            <a:r>
              <a:rPr lang="en-US" sz="2800" i="1" baseline="30000" dirty="0" smtClean="0"/>
              <a:t>5</a:t>
            </a:r>
            <a:r>
              <a:rPr lang="en-US" sz="2800" i="1" dirty="0" smtClean="0"/>
              <a:t> </a:t>
            </a:r>
            <a:r>
              <a:rPr lang="en-US" sz="2800" i="1" dirty="0"/>
              <a:t>By faith </a:t>
            </a:r>
            <a:r>
              <a:rPr lang="en-US" sz="2800" b="1" i="1" dirty="0">
                <a:solidFill>
                  <a:schemeClr val="accent4"/>
                </a:solidFill>
              </a:rPr>
              <a:t>Enoch</a:t>
            </a:r>
            <a:r>
              <a:rPr lang="en-US" sz="2800" i="1" dirty="0"/>
              <a:t> was taken up so that he should </a:t>
            </a:r>
            <a:r>
              <a:rPr lang="en-US" sz="2800" b="1" i="1" dirty="0"/>
              <a:t>not see death</a:t>
            </a:r>
            <a:r>
              <a:rPr lang="en-US" sz="2800" i="1" dirty="0"/>
              <a:t>, and “he was found no more because God had taken him.” Before he was taken up, he was attested to have pleased God.</a:t>
            </a:r>
            <a:endParaRPr lang="en-US" sz="2800" dirty="0"/>
          </a:p>
          <a:p>
            <a:r>
              <a:rPr lang="en-US" sz="2400" b="1" dirty="0">
                <a:solidFill>
                  <a:schemeClr val="accent4"/>
                </a:solidFill>
              </a:rPr>
              <a:t>Hebrew 11:5</a:t>
            </a:r>
            <a:endParaRPr lang="en-US" sz="2400" dirty="0">
              <a:solidFill>
                <a:schemeClr val="accent4"/>
              </a:solidFill>
            </a:endParaRPr>
          </a:p>
          <a:p>
            <a:endParaRPr lang="en-US" sz="2800" dirty="0"/>
          </a:p>
          <a:p>
            <a:r>
              <a:rPr lang="en-US" sz="2800" i="1" baseline="30000" dirty="0" smtClean="0"/>
              <a:t>11</a:t>
            </a:r>
            <a:r>
              <a:rPr lang="en-US" sz="2800" i="1" dirty="0" smtClean="0"/>
              <a:t> </a:t>
            </a:r>
            <a:r>
              <a:rPr lang="en-US" sz="2800" i="1" dirty="0"/>
              <a:t>As they walked on still conversing, a fiery chariot and fiery horses came between the two of them, and </a:t>
            </a:r>
            <a:r>
              <a:rPr lang="en-US" sz="2800" b="1" i="1" dirty="0">
                <a:solidFill>
                  <a:schemeClr val="accent4"/>
                </a:solidFill>
              </a:rPr>
              <a:t>Elijah </a:t>
            </a:r>
            <a:r>
              <a:rPr lang="en-US" sz="2800" i="1" dirty="0"/>
              <a:t>went up to heaven in a whirlwind,</a:t>
            </a:r>
            <a:endParaRPr lang="en-US" sz="2800" dirty="0"/>
          </a:p>
          <a:p>
            <a:r>
              <a:rPr lang="en-US" sz="2400" b="1" dirty="0">
                <a:solidFill>
                  <a:schemeClr val="accent4"/>
                </a:solidFill>
              </a:rPr>
              <a:t>2 Kings 2:11</a:t>
            </a:r>
            <a:endParaRPr lang="en-US" sz="2400" dirty="0">
              <a:solidFill>
                <a:schemeClr val="accent4"/>
              </a:solidFill>
            </a:endParaRPr>
          </a:p>
        </p:txBody>
      </p:sp>
    </p:spTree>
    <p:extLst>
      <p:ext uri="{BB962C8B-B14F-4D97-AF65-F5344CB8AC3E}">
        <p14:creationId xmlns:p14="http://schemas.microsoft.com/office/powerpoint/2010/main" val="9023373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759674" y="479898"/>
            <a:ext cx="9432325" cy="459216"/>
          </a:xfrm>
          <a:gradFill>
            <a:gsLst>
              <a:gs pos="16000">
                <a:schemeClr val="bg1"/>
              </a:gs>
              <a:gs pos="100000">
                <a:srgbClr val="672F09"/>
              </a:gs>
            </a:gsLst>
            <a:lin ang="0" scaled="0"/>
          </a:gradFill>
        </p:spPr>
        <p:txBody>
          <a:bodyPr/>
          <a:lstStyle/>
          <a:p>
            <a:pPr algn="l"/>
            <a:r>
              <a:rPr lang="en-US" b="1" dirty="0" smtClean="0">
                <a:solidFill>
                  <a:schemeClr val="accent4"/>
                </a:solidFill>
                <a:latin typeface="Trajan Pro" panose="02020502050506020301" pitchFamily="18" charset="0"/>
              </a:rPr>
              <a:t>The Immaculate Conception</a:t>
            </a:r>
            <a:endParaRPr lang="en-US" b="1" dirty="0">
              <a:solidFill>
                <a:schemeClr val="accent4"/>
              </a:solidFill>
              <a:latin typeface="Trajan Pro" panose="02020502050506020301" pitchFamily="18" charset="0"/>
            </a:endParaRPr>
          </a:p>
        </p:txBody>
      </p:sp>
      <p:sp>
        <p:nvSpPr>
          <p:cNvPr id="5" name="TextBox 4"/>
          <p:cNvSpPr txBox="1"/>
          <p:nvPr/>
        </p:nvSpPr>
        <p:spPr>
          <a:xfrm>
            <a:off x="2759675" y="1287624"/>
            <a:ext cx="8315762" cy="5693866"/>
          </a:xfrm>
          <a:prstGeom prst="rect">
            <a:avLst/>
          </a:prstGeom>
          <a:noFill/>
        </p:spPr>
        <p:txBody>
          <a:bodyPr wrap="square" rtlCol="0">
            <a:spAutoFit/>
          </a:bodyPr>
          <a:lstStyle/>
          <a:p>
            <a:r>
              <a:rPr lang="en-US" sz="2800" i="1" baseline="30000" dirty="0"/>
              <a:t>3</a:t>
            </a:r>
            <a:r>
              <a:rPr lang="en-US" sz="2800" i="1" dirty="0"/>
              <a:t> They were singing [what seemed to be] a new hymn before the throne, before the four living creatures and the elders. No one could learn this hymn except the hundred and forty-four thousand who had been ransomed from the earth. </a:t>
            </a:r>
            <a:r>
              <a:rPr lang="en-US" sz="2800" i="1" baseline="30000" dirty="0"/>
              <a:t>4</a:t>
            </a:r>
            <a:r>
              <a:rPr lang="en-US" sz="2800" i="1" dirty="0"/>
              <a:t> These are they who were not defiled with women; they are virgin and these are the ones who follow the Lamb wherever he goes. They have been ransomed as the first fruits of the human race for God and the Lamb. </a:t>
            </a:r>
            <a:r>
              <a:rPr lang="en-US" sz="2800" i="1" baseline="30000" dirty="0"/>
              <a:t>5</a:t>
            </a:r>
            <a:r>
              <a:rPr lang="en-US" sz="2800" i="1" dirty="0"/>
              <a:t> On their lips no deceit has been found; they are </a:t>
            </a:r>
            <a:r>
              <a:rPr lang="en-US" sz="2800" i="1" dirty="0">
                <a:solidFill>
                  <a:schemeClr val="accent4"/>
                </a:solidFill>
              </a:rPr>
              <a:t>unblemished</a:t>
            </a:r>
            <a:r>
              <a:rPr lang="en-US" sz="2800" i="1" dirty="0"/>
              <a:t>.</a:t>
            </a:r>
            <a:endParaRPr lang="en-US" sz="2800" dirty="0"/>
          </a:p>
          <a:p>
            <a:r>
              <a:rPr lang="en-US" sz="2800" dirty="0">
                <a:solidFill>
                  <a:schemeClr val="accent4"/>
                </a:solidFill>
              </a:rPr>
              <a:t>One hundred forty four thousand sinless souls! </a:t>
            </a:r>
          </a:p>
          <a:p>
            <a:r>
              <a:rPr lang="en-US" sz="2400" b="1" dirty="0">
                <a:solidFill>
                  <a:schemeClr val="accent4"/>
                </a:solidFill>
              </a:rPr>
              <a:t>Revelation 14:3-5</a:t>
            </a:r>
            <a:endParaRPr lang="en-US" sz="2400" dirty="0">
              <a:solidFill>
                <a:schemeClr val="accent4"/>
              </a:solidFill>
            </a:endParaRPr>
          </a:p>
          <a:p>
            <a:endParaRPr lang="en-US" sz="2800" dirty="0"/>
          </a:p>
        </p:txBody>
      </p:sp>
    </p:spTree>
    <p:extLst>
      <p:ext uri="{BB962C8B-B14F-4D97-AF65-F5344CB8AC3E}">
        <p14:creationId xmlns:p14="http://schemas.microsoft.com/office/powerpoint/2010/main" val="3487259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759674" y="479898"/>
            <a:ext cx="9432325" cy="459216"/>
          </a:xfrm>
          <a:gradFill>
            <a:gsLst>
              <a:gs pos="16000">
                <a:schemeClr val="bg1"/>
              </a:gs>
              <a:gs pos="100000">
                <a:srgbClr val="672F09"/>
              </a:gs>
            </a:gsLst>
            <a:lin ang="0" scaled="0"/>
          </a:gradFill>
        </p:spPr>
        <p:txBody>
          <a:bodyPr/>
          <a:lstStyle/>
          <a:p>
            <a:pPr algn="l"/>
            <a:r>
              <a:rPr lang="en-US" b="1" dirty="0" smtClean="0">
                <a:solidFill>
                  <a:schemeClr val="accent4"/>
                </a:solidFill>
                <a:latin typeface="Trajan Pro" panose="02020502050506020301" pitchFamily="18" charset="0"/>
              </a:rPr>
              <a:t>The Immaculate Conception</a:t>
            </a:r>
            <a:endParaRPr lang="en-US" b="1" dirty="0">
              <a:solidFill>
                <a:schemeClr val="accent4"/>
              </a:solidFill>
              <a:latin typeface="Trajan Pro" panose="02020502050506020301" pitchFamily="18" charset="0"/>
            </a:endParaRPr>
          </a:p>
        </p:txBody>
      </p:sp>
      <p:sp>
        <p:nvSpPr>
          <p:cNvPr id="5" name="TextBox 4"/>
          <p:cNvSpPr txBox="1"/>
          <p:nvPr/>
        </p:nvSpPr>
        <p:spPr>
          <a:xfrm>
            <a:off x="2759675" y="1287624"/>
            <a:ext cx="9080872" cy="5386090"/>
          </a:xfrm>
          <a:prstGeom prst="rect">
            <a:avLst/>
          </a:prstGeom>
          <a:noFill/>
        </p:spPr>
        <p:txBody>
          <a:bodyPr wrap="square" rtlCol="0">
            <a:spAutoFit/>
          </a:bodyPr>
          <a:lstStyle/>
          <a:p>
            <a:r>
              <a:rPr lang="en-US" sz="2800" b="1" dirty="0"/>
              <a:t>The Catechism of the Catholic Church</a:t>
            </a:r>
          </a:p>
          <a:p>
            <a:endParaRPr lang="en-US" sz="2800" dirty="0" smtClean="0"/>
          </a:p>
          <a:p>
            <a:r>
              <a:rPr lang="en-US" sz="2400" dirty="0" smtClean="0"/>
              <a:t>Through </a:t>
            </a:r>
            <a:r>
              <a:rPr lang="en-US" sz="2400" dirty="0"/>
              <a:t>the centuries the Church has become ever more aware that Mary, “full of grace” through God, </a:t>
            </a:r>
            <a:r>
              <a:rPr lang="en-US" sz="2400" i="1" dirty="0"/>
              <a:t>(</a:t>
            </a:r>
            <a:r>
              <a:rPr lang="en-US" sz="2400" i="1" dirty="0" err="1"/>
              <a:t>Lk</a:t>
            </a:r>
            <a:r>
              <a:rPr lang="en-US" sz="2400" i="1" dirty="0"/>
              <a:t> 1:28)</a:t>
            </a:r>
            <a:r>
              <a:rPr lang="en-US" sz="2400" dirty="0"/>
              <a:t> was redeemed from the moment of her conception. That is what the dogma of the Immaculate Conception confesses, as Pope Pius IX proclaimed in 1854: (411</a:t>
            </a:r>
            <a:r>
              <a:rPr lang="en-US" sz="2400" dirty="0" smtClean="0"/>
              <a:t>) </a:t>
            </a:r>
            <a:endParaRPr lang="en-US" sz="2400" dirty="0" smtClean="0"/>
          </a:p>
          <a:p>
            <a:r>
              <a:rPr lang="en-US" sz="2400" dirty="0" smtClean="0">
                <a:solidFill>
                  <a:schemeClr val="accent4"/>
                </a:solidFill>
              </a:rPr>
              <a:t>(</a:t>
            </a:r>
            <a:r>
              <a:rPr lang="en-US" sz="2400" dirty="0" smtClean="0">
                <a:solidFill>
                  <a:schemeClr val="accent4"/>
                </a:solidFill>
              </a:rPr>
              <a:t>CCC 491)</a:t>
            </a:r>
            <a:endParaRPr lang="en-US" sz="2400" dirty="0">
              <a:solidFill>
                <a:schemeClr val="accent4"/>
              </a:solidFill>
            </a:endParaRPr>
          </a:p>
          <a:p>
            <a:r>
              <a:rPr lang="en-US" sz="2400" dirty="0"/>
              <a:t> </a:t>
            </a:r>
          </a:p>
          <a:p>
            <a:pPr lvl="1"/>
            <a:r>
              <a:rPr lang="en-US" sz="2400" dirty="0"/>
              <a:t>The most Blessed Virgin Mary was, from the first moment of her conception, by a singular grace and privilege of almighty God and by virtue of the merits of Jesus Christ, Savior of the human race, preserved immune from all stain of original sin</a:t>
            </a:r>
            <a:r>
              <a:rPr lang="en-US" sz="2400" i="1" dirty="0"/>
              <a:t>. (Pius IX, </a:t>
            </a:r>
            <a:r>
              <a:rPr lang="en-US" sz="2400" i="1" dirty="0" err="1"/>
              <a:t>Ineffabilis</a:t>
            </a:r>
            <a:r>
              <a:rPr lang="en-US" sz="2400" i="1" dirty="0"/>
              <a:t> Deus, 1854: DS 2803)</a:t>
            </a:r>
            <a:endParaRPr lang="en-US" sz="2400" dirty="0"/>
          </a:p>
          <a:p>
            <a:endParaRPr lang="en-US" sz="2400" dirty="0"/>
          </a:p>
        </p:txBody>
      </p:sp>
    </p:spTree>
    <p:extLst>
      <p:ext uri="{BB962C8B-B14F-4D97-AF65-F5344CB8AC3E}">
        <p14:creationId xmlns:p14="http://schemas.microsoft.com/office/powerpoint/2010/main" val="34365729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759674" y="479898"/>
            <a:ext cx="9432325" cy="459216"/>
          </a:xfrm>
          <a:gradFill>
            <a:gsLst>
              <a:gs pos="16000">
                <a:schemeClr val="bg1"/>
              </a:gs>
              <a:gs pos="100000">
                <a:srgbClr val="672F09"/>
              </a:gs>
            </a:gsLst>
            <a:lin ang="0" scaled="0"/>
          </a:gradFill>
        </p:spPr>
        <p:txBody>
          <a:bodyPr/>
          <a:lstStyle/>
          <a:p>
            <a:pPr algn="l"/>
            <a:r>
              <a:rPr lang="en-US" b="1" dirty="0" smtClean="0">
                <a:solidFill>
                  <a:schemeClr val="accent4"/>
                </a:solidFill>
                <a:latin typeface="Trajan Pro" panose="02020502050506020301" pitchFamily="18" charset="0"/>
              </a:rPr>
              <a:t>The Immaculate Conception</a:t>
            </a:r>
            <a:endParaRPr lang="en-US" b="1" dirty="0">
              <a:solidFill>
                <a:schemeClr val="accent4"/>
              </a:solidFill>
              <a:latin typeface="Trajan Pro" panose="02020502050506020301" pitchFamily="18" charset="0"/>
            </a:endParaRPr>
          </a:p>
        </p:txBody>
      </p:sp>
      <p:sp>
        <p:nvSpPr>
          <p:cNvPr id="5" name="TextBox 4"/>
          <p:cNvSpPr txBox="1"/>
          <p:nvPr/>
        </p:nvSpPr>
        <p:spPr>
          <a:xfrm>
            <a:off x="2759674" y="1287624"/>
            <a:ext cx="9080872" cy="2677656"/>
          </a:xfrm>
          <a:prstGeom prst="rect">
            <a:avLst/>
          </a:prstGeom>
          <a:noFill/>
        </p:spPr>
        <p:txBody>
          <a:bodyPr wrap="square" rtlCol="0">
            <a:spAutoFit/>
          </a:bodyPr>
          <a:lstStyle/>
          <a:p>
            <a:r>
              <a:rPr lang="en-US" sz="2800" dirty="0" smtClean="0"/>
              <a:t>Next session, Mary:</a:t>
            </a:r>
          </a:p>
          <a:p>
            <a:endParaRPr lang="en-US" sz="2800" dirty="0" smtClean="0"/>
          </a:p>
          <a:p>
            <a:pPr marL="457200" indent="-457200">
              <a:buFont typeface="Arial" panose="020B0604020202020204" pitchFamily="34" charset="0"/>
              <a:buChar char="•"/>
            </a:pPr>
            <a:r>
              <a:rPr lang="en-US" sz="2800" dirty="0" smtClean="0"/>
              <a:t>The assumption </a:t>
            </a:r>
            <a:r>
              <a:rPr lang="en-US" sz="2800" dirty="0" smtClean="0"/>
              <a:t>of…</a:t>
            </a:r>
            <a:endParaRPr lang="en-US" sz="2800" dirty="0" smtClean="0"/>
          </a:p>
          <a:p>
            <a:pPr marL="457200" indent="-457200">
              <a:buFont typeface="Arial" panose="020B0604020202020204" pitchFamily="34" charset="0"/>
              <a:buChar char="•"/>
            </a:pPr>
            <a:r>
              <a:rPr lang="en-US" sz="2800" dirty="0" smtClean="0"/>
              <a:t>As Ark of the New Covenant</a:t>
            </a:r>
          </a:p>
          <a:p>
            <a:pPr marL="457200" indent="-457200">
              <a:buFont typeface="Arial" panose="020B0604020202020204" pitchFamily="34" charset="0"/>
              <a:buChar char="•"/>
            </a:pPr>
            <a:r>
              <a:rPr lang="en-US" sz="2800" dirty="0" smtClean="0"/>
              <a:t>As Queen of Heaven</a:t>
            </a:r>
            <a:endParaRPr lang="en-US" sz="2800" dirty="0"/>
          </a:p>
          <a:p>
            <a:endParaRPr lang="en-US" sz="2800"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90946" y="939114"/>
            <a:ext cx="4501054" cy="5918886"/>
          </a:xfrm>
          <a:prstGeom prst="rect">
            <a:avLst/>
          </a:prstGeom>
        </p:spPr>
      </p:pic>
    </p:spTree>
    <p:extLst>
      <p:ext uri="{BB962C8B-B14F-4D97-AF65-F5344CB8AC3E}">
        <p14:creationId xmlns:p14="http://schemas.microsoft.com/office/powerpoint/2010/main" val="2709190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026510" y="1122363"/>
            <a:ext cx="9144000" cy="2387600"/>
          </a:xfrm>
        </p:spPr>
        <p:txBody>
          <a:bodyPr>
            <a:normAutofit/>
          </a:bodyPr>
          <a:lstStyle/>
          <a:p>
            <a:pPr algn="l"/>
            <a:r>
              <a:rPr lang="en-US" dirty="0" smtClean="0">
                <a:solidFill>
                  <a:schemeClr val="accent4"/>
                </a:solidFill>
                <a:latin typeface="Trajan Pro" panose="02020502050506020301" pitchFamily="18" charset="0"/>
              </a:rPr>
              <a:t>Apologetics…</a:t>
            </a:r>
            <a:br>
              <a:rPr lang="en-US" dirty="0" smtClean="0">
                <a:solidFill>
                  <a:schemeClr val="accent4"/>
                </a:solidFill>
                <a:latin typeface="Trajan Pro" panose="02020502050506020301" pitchFamily="18" charset="0"/>
              </a:rPr>
            </a:br>
            <a:r>
              <a:rPr lang="en-US" sz="3600" dirty="0">
                <a:solidFill>
                  <a:schemeClr val="accent4"/>
                </a:solidFill>
                <a:latin typeface="Trajan Pro" panose="02020502050506020301" pitchFamily="18" charset="0"/>
              </a:rPr>
              <a:t>Defending the </a:t>
            </a:r>
            <a:r>
              <a:rPr lang="en-US" sz="3600" dirty="0" smtClean="0">
                <a:solidFill>
                  <a:schemeClr val="accent4"/>
                </a:solidFill>
                <a:latin typeface="Trajan Pro" panose="02020502050506020301" pitchFamily="18" charset="0"/>
              </a:rPr>
              <a:t>Faith</a:t>
            </a:r>
            <a:endParaRPr lang="en-US" dirty="0">
              <a:solidFill>
                <a:schemeClr val="accent4"/>
              </a:solidFill>
              <a:latin typeface="Trajan Pro" panose="02020502050506020301" pitchFamily="18" charset="0"/>
            </a:endParaRPr>
          </a:p>
        </p:txBody>
      </p:sp>
      <p:sp>
        <p:nvSpPr>
          <p:cNvPr id="3" name="Subtitle 2"/>
          <p:cNvSpPr>
            <a:spLocks noGrp="1"/>
          </p:cNvSpPr>
          <p:nvPr>
            <p:ph type="subTitle" idx="1"/>
          </p:nvPr>
        </p:nvSpPr>
        <p:spPr>
          <a:xfrm>
            <a:off x="2026510" y="3602038"/>
            <a:ext cx="9144000" cy="1655762"/>
          </a:xfrm>
        </p:spPr>
        <p:txBody>
          <a:bodyPr/>
          <a:lstStyle/>
          <a:p>
            <a:pPr algn="l"/>
            <a:r>
              <a:rPr lang="en-US" dirty="0" smtClean="0">
                <a:latin typeface="Trajan Pro" panose="02020502050506020301" pitchFamily="18" charset="0"/>
              </a:rPr>
              <a:t>Scripture in Support of Our Catholic Beliefs</a:t>
            </a:r>
            <a:endParaRPr lang="en-US" dirty="0">
              <a:latin typeface="Trajan Pro" panose="02020502050506020301" pitchFamily="18" charset="0"/>
            </a:endParaRPr>
          </a:p>
        </p:txBody>
      </p:sp>
    </p:spTree>
    <p:extLst>
      <p:ext uri="{BB962C8B-B14F-4D97-AF65-F5344CB8AC3E}">
        <p14:creationId xmlns:p14="http://schemas.microsoft.com/office/powerpoint/2010/main" val="4149715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759674" y="479898"/>
            <a:ext cx="9432325" cy="459216"/>
          </a:xfrm>
          <a:gradFill>
            <a:gsLst>
              <a:gs pos="16000">
                <a:schemeClr val="bg1"/>
              </a:gs>
              <a:gs pos="100000">
                <a:srgbClr val="672F09"/>
              </a:gs>
            </a:gsLst>
            <a:lin ang="0" scaled="0"/>
          </a:gradFill>
        </p:spPr>
        <p:txBody>
          <a:bodyPr/>
          <a:lstStyle/>
          <a:p>
            <a:pPr algn="l"/>
            <a:r>
              <a:rPr lang="en-US" b="1" dirty="0" smtClean="0">
                <a:solidFill>
                  <a:schemeClr val="accent4"/>
                </a:solidFill>
                <a:latin typeface="Trajan Pro" panose="02020502050506020301" pitchFamily="18" charset="0"/>
              </a:rPr>
              <a:t>Be Armed and Ready</a:t>
            </a:r>
            <a:endParaRPr lang="en-US" b="1" dirty="0">
              <a:solidFill>
                <a:schemeClr val="accent4"/>
              </a:solidFill>
              <a:latin typeface="Trajan Pro" panose="02020502050506020301" pitchFamily="18" charset="0"/>
            </a:endParaRPr>
          </a:p>
        </p:txBody>
      </p:sp>
      <p:sp>
        <p:nvSpPr>
          <p:cNvPr id="5" name="TextBox 4"/>
          <p:cNvSpPr txBox="1"/>
          <p:nvPr/>
        </p:nvSpPr>
        <p:spPr>
          <a:xfrm>
            <a:off x="2759674" y="1441369"/>
            <a:ext cx="8875599" cy="4585871"/>
          </a:xfrm>
          <a:prstGeom prst="rect">
            <a:avLst/>
          </a:prstGeom>
          <a:noFill/>
        </p:spPr>
        <p:txBody>
          <a:bodyPr wrap="square" rtlCol="0">
            <a:spAutoFit/>
          </a:bodyPr>
          <a:lstStyle/>
          <a:p>
            <a:pPr>
              <a:spcAft>
                <a:spcPts val="1800"/>
              </a:spcAft>
            </a:pPr>
            <a:r>
              <a:rPr lang="en-US" sz="4000" dirty="0" smtClean="0">
                <a:latin typeface="Trebuchet MS" panose="020B0603020202020204" pitchFamily="34" charset="0"/>
              </a:rPr>
              <a:t>Always keep in mind:</a:t>
            </a:r>
            <a:endParaRPr lang="en-US" sz="3200" dirty="0" smtClean="0">
              <a:latin typeface="Trebuchet MS" panose="020B0603020202020204" pitchFamily="34" charset="0"/>
            </a:endParaRPr>
          </a:p>
          <a:p>
            <a:pPr>
              <a:spcAft>
                <a:spcPts val="1800"/>
              </a:spcAft>
            </a:pPr>
            <a:endParaRPr lang="en-US" sz="3200" b="1" i="1" dirty="0" smtClean="0">
              <a:solidFill>
                <a:schemeClr val="accent4"/>
              </a:solidFill>
              <a:latin typeface="Trebuchet MS" panose="020B0603020202020204" pitchFamily="34" charset="0"/>
            </a:endParaRPr>
          </a:p>
          <a:p>
            <a:pPr>
              <a:spcAft>
                <a:spcPts val="1800"/>
              </a:spcAft>
            </a:pPr>
            <a:r>
              <a:rPr lang="en-US" sz="3200" b="1" i="1" dirty="0">
                <a:solidFill>
                  <a:schemeClr val="accent4"/>
                </a:solidFill>
                <a:latin typeface="Trebuchet MS" panose="020B0603020202020204" pitchFamily="34" charset="0"/>
              </a:rPr>
              <a:t>NOTHING</a:t>
            </a:r>
            <a:r>
              <a:rPr lang="en-US" sz="3200" dirty="0">
                <a:latin typeface="Trebuchet MS" panose="020B0603020202020204" pitchFamily="34" charset="0"/>
              </a:rPr>
              <a:t> in the teachings of the Catholic Church contradicts </a:t>
            </a:r>
            <a:r>
              <a:rPr lang="en-US" sz="3200" b="1" i="1" dirty="0">
                <a:solidFill>
                  <a:schemeClr val="accent4"/>
                </a:solidFill>
                <a:latin typeface="Trebuchet MS" panose="020B0603020202020204" pitchFamily="34" charset="0"/>
              </a:rPr>
              <a:t>ANYTHING</a:t>
            </a:r>
            <a:r>
              <a:rPr lang="en-US" sz="3200" dirty="0">
                <a:latin typeface="Trebuchet MS" panose="020B0603020202020204" pitchFamily="34" charset="0"/>
              </a:rPr>
              <a:t> in the </a:t>
            </a:r>
            <a:r>
              <a:rPr lang="en-US" sz="3200" dirty="0" smtClean="0">
                <a:latin typeface="Trebuchet MS" panose="020B0603020202020204" pitchFamily="34" charset="0"/>
              </a:rPr>
              <a:t>Bible.</a:t>
            </a:r>
            <a:endParaRPr lang="en-US" sz="3200" dirty="0">
              <a:latin typeface="Trebuchet MS" panose="020B0603020202020204" pitchFamily="34" charset="0"/>
            </a:endParaRPr>
          </a:p>
          <a:p>
            <a:pPr>
              <a:spcAft>
                <a:spcPts val="1800"/>
              </a:spcAft>
            </a:pPr>
            <a:r>
              <a:rPr lang="en-US" sz="3200" b="1" i="1" dirty="0" smtClean="0">
                <a:solidFill>
                  <a:schemeClr val="accent4"/>
                </a:solidFill>
                <a:latin typeface="Trebuchet MS" panose="020B0603020202020204" pitchFamily="34" charset="0"/>
              </a:rPr>
              <a:t>NOTHING</a:t>
            </a:r>
            <a:r>
              <a:rPr lang="en-US" sz="3200" dirty="0" smtClean="0">
                <a:latin typeface="Trebuchet MS" panose="020B0603020202020204" pitchFamily="34" charset="0"/>
              </a:rPr>
              <a:t> </a:t>
            </a:r>
            <a:r>
              <a:rPr lang="en-US" sz="3200" dirty="0" smtClean="0">
                <a:latin typeface="Trebuchet MS" panose="020B0603020202020204" pitchFamily="34" charset="0"/>
              </a:rPr>
              <a:t>in the Bible contradicts </a:t>
            </a:r>
            <a:r>
              <a:rPr lang="en-US" sz="3200" b="1" i="1" dirty="0" smtClean="0">
                <a:solidFill>
                  <a:schemeClr val="accent4"/>
                </a:solidFill>
                <a:latin typeface="Trebuchet MS" panose="020B0603020202020204" pitchFamily="34" charset="0"/>
              </a:rPr>
              <a:t>ANY</a:t>
            </a:r>
            <a:r>
              <a:rPr lang="en-US" sz="3200" b="1" i="1" dirty="0" smtClean="0">
                <a:latin typeface="Trebuchet MS" panose="020B0603020202020204" pitchFamily="34" charset="0"/>
              </a:rPr>
              <a:t> </a:t>
            </a:r>
            <a:r>
              <a:rPr lang="en-US" sz="3200" dirty="0" smtClean="0">
                <a:latin typeface="Trebuchet MS" panose="020B0603020202020204" pitchFamily="34" charset="0"/>
              </a:rPr>
              <a:t>of the teachings of the Catholic Church.</a:t>
            </a:r>
            <a:endParaRPr lang="en-US" sz="3200" dirty="0">
              <a:latin typeface="Trebuchet MS" panose="020B0603020202020204" pitchFamily="34" charset="0"/>
            </a:endParaRPr>
          </a:p>
          <a:p>
            <a:pPr>
              <a:spcAft>
                <a:spcPts val="1800"/>
              </a:spcAft>
            </a:pPr>
            <a:endParaRPr lang="en-US" sz="3200" dirty="0" smtClean="0">
              <a:latin typeface="Trebuchet MS" panose="020B0603020202020204" pitchFamily="34" charset="0"/>
            </a:endParaRPr>
          </a:p>
        </p:txBody>
      </p:sp>
    </p:spTree>
    <p:extLst>
      <p:ext uri="{BB962C8B-B14F-4D97-AF65-F5344CB8AC3E}">
        <p14:creationId xmlns:p14="http://schemas.microsoft.com/office/powerpoint/2010/main" val="41410955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759674" y="479898"/>
            <a:ext cx="9432325" cy="459216"/>
          </a:xfrm>
          <a:gradFill>
            <a:gsLst>
              <a:gs pos="16000">
                <a:schemeClr val="bg1"/>
              </a:gs>
              <a:gs pos="100000">
                <a:srgbClr val="672F09"/>
              </a:gs>
            </a:gsLst>
            <a:lin ang="0" scaled="0"/>
          </a:gradFill>
        </p:spPr>
        <p:txBody>
          <a:bodyPr/>
          <a:lstStyle/>
          <a:p>
            <a:pPr algn="l"/>
            <a:r>
              <a:rPr lang="en-US" b="1" dirty="0" smtClean="0">
                <a:solidFill>
                  <a:schemeClr val="accent4"/>
                </a:solidFill>
                <a:latin typeface="Trajan Pro" panose="02020502050506020301" pitchFamily="18" charset="0"/>
              </a:rPr>
              <a:t>Be Armed and Ready</a:t>
            </a:r>
            <a:endParaRPr lang="en-US" b="1" dirty="0">
              <a:solidFill>
                <a:schemeClr val="accent4"/>
              </a:solidFill>
              <a:latin typeface="Trajan Pro" panose="02020502050506020301" pitchFamily="18" charset="0"/>
            </a:endParaRPr>
          </a:p>
        </p:txBody>
      </p:sp>
      <p:sp>
        <p:nvSpPr>
          <p:cNvPr id="5" name="TextBox 4"/>
          <p:cNvSpPr txBox="1"/>
          <p:nvPr/>
        </p:nvSpPr>
        <p:spPr>
          <a:xfrm>
            <a:off x="2759674" y="1441369"/>
            <a:ext cx="8875599" cy="3385542"/>
          </a:xfrm>
          <a:prstGeom prst="rect">
            <a:avLst/>
          </a:prstGeom>
          <a:noFill/>
        </p:spPr>
        <p:txBody>
          <a:bodyPr wrap="square" rtlCol="0">
            <a:spAutoFit/>
          </a:bodyPr>
          <a:lstStyle/>
          <a:p>
            <a:pPr>
              <a:spcAft>
                <a:spcPts val="1800"/>
              </a:spcAft>
            </a:pPr>
            <a:endParaRPr lang="en-US" sz="4000" i="1" dirty="0" smtClean="0"/>
          </a:p>
          <a:p>
            <a:pPr>
              <a:spcAft>
                <a:spcPts val="1800"/>
              </a:spcAft>
            </a:pPr>
            <a:r>
              <a:rPr lang="en-US" sz="4000" i="1" dirty="0" smtClean="0"/>
              <a:t>The Church… “which </a:t>
            </a:r>
            <a:r>
              <a:rPr lang="en-US" sz="4000" i="1" dirty="0"/>
              <a:t>is the church of the living God, the </a:t>
            </a:r>
            <a:r>
              <a:rPr lang="en-US" sz="4000" b="1" i="1" dirty="0">
                <a:solidFill>
                  <a:schemeClr val="accent4"/>
                </a:solidFill>
              </a:rPr>
              <a:t>pillar and foundation of </a:t>
            </a:r>
            <a:r>
              <a:rPr lang="en-US" sz="4000" b="1" i="1" dirty="0" smtClean="0">
                <a:solidFill>
                  <a:schemeClr val="accent4"/>
                </a:solidFill>
              </a:rPr>
              <a:t>truth.”</a:t>
            </a:r>
          </a:p>
          <a:p>
            <a:pPr>
              <a:spcAft>
                <a:spcPts val="1800"/>
              </a:spcAft>
            </a:pPr>
            <a:r>
              <a:rPr lang="en-US" sz="2400" b="1" i="1" dirty="0" smtClean="0"/>
              <a:t>1 Timothy 3:15</a:t>
            </a:r>
            <a:endParaRPr lang="en-US" sz="2400" dirty="0"/>
          </a:p>
        </p:txBody>
      </p:sp>
    </p:spTree>
    <p:extLst>
      <p:ext uri="{BB962C8B-B14F-4D97-AF65-F5344CB8AC3E}">
        <p14:creationId xmlns:p14="http://schemas.microsoft.com/office/powerpoint/2010/main" val="491657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759674" y="1441369"/>
            <a:ext cx="8875599" cy="3046988"/>
          </a:xfrm>
          <a:prstGeom prst="rect">
            <a:avLst/>
          </a:prstGeom>
          <a:noFill/>
        </p:spPr>
        <p:txBody>
          <a:bodyPr wrap="square" rtlCol="0">
            <a:spAutoFit/>
          </a:bodyPr>
          <a:lstStyle/>
          <a:p>
            <a:r>
              <a:rPr lang="en-US" sz="3200" dirty="0" smtClean="0">
                <a:latin typeface="Trebuchet MS" panose="020B0603020202020204" pitchFamily="34" charset="0"/>
              </a:rPr>
              <a:t>But if you don’t know the answer to a question,</a:t>
            </a:r>
          </a:p>
          <a:p>
            <a:endParaRPr lang="en-US" sz="3200" dirty="0">
              <a:latin typeface="Trebuchet MS" panose="020B0603020202020204" pitchFamily="34" charset="0"/>
            </a:endParaRPr>
          </a:p>
          <a:p>
            <a:r>
              <a:rPr lang="en-US" sz="3200" dirty="0" smtClean="0">
                <a:latin typeface="Trebuchet MS" panose="020B0603020202020204" pitchFamily="34" charset="0"/>
              </a:rPr>
              <a:t>Never be afraid to say: </a:t>
            </a:r>
          </a:p>
          <a:p>
            <a:endParaRPr lang="en-US" sz="3200" b="1" i="1" dirty="0">
              <a:solidFill>
                <a:schemeClr val="accent4"/>
              </a:solidFill>
              <a:latin typeface="Trebuchet MS" panose="020B0603020202020204" pitchFamily="34" charset="0"/>
            </a:endParaRPr>
          </a:p>
          <a:p>
            <a:r>
              <a:rPr lang="en-US" sz="3200" b="1" i="1" dirty="0" smtClean="0">
                <a:solidFill>
                  <a:schemeClr val="accent4"/>
                </a:solidFill>
                <a:latin typeface="Trebuchet MS" panose="020B0603020202020204" pitchFamily="34" charset="0"/>
              </a:rPr>
              <a:t>?</a:t>
            </a:r>
          </a:p>
        </p:txBody>
      </p:sp>
      <p:sp>
        <p:nvSpPr>
          <p:cNvPr id="3" name="Subtitle 2"/>
          <p:cNvSpPr>
            <a:spLocks noGrp="1"/>
          </p:cNvSpPr>
          <p:nvPr>
            <p:ph type="subTitle" idx="1"/>
          </p:nvPr>
        </p:nvSpPr>
        <p:spPr>
          <a:xfrm>
            <a:off x="2759674" y="479898"/>
            <a:ext cx="9432325" cy="459216"/>
          </a:xfrm>
          <a:gradFill>
            <a:gsLst>
              <a:gs pos="16000">
                <a:schemeClr val="bg1"/>
              </a:gs>
              <a:gs pos="100000">
                <a:srgbClr val="672F09"/>
              </a:gs>
            </a:gsLst>
            <a:lin ang="0" scaled="0"/>
          </a:gradFill>
        </p:spPr>
        <p:txBody>
          <a:bodyPr/>
          <a:lstStyle/>
          <a:p>
            <a:pPr algn="l"/>
            <a:r>
              <a:rPr lang="en-US" b="1" dirty="0" smtClean="0">
                <a:solidFill>
                  <a:schemeClr val="accent4"/>
                </a:solidFill>
                <a:latin typeface="Trajan Pro" panose="02020502050506020301" pitchFamily="18" charset="0"/>
              </a:rPr>
              <a:t>Be Armed and Ready, but Willing to Retreat</a:t>
            </a:r>
            <a:endParaRPr lang="en-US" b="1" dirty="0">
              <a:solidFill>
                <a:schemeClr val="accent4"/>
              </a:solidFill>
              <a:latin typeface="Trajan Pro" panose="02020502050506020301" pitchFamily="18" charset="0"/>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75530" y="2207260"/>
            <a:ext cx="3359743" cy="3260090"/>
          </a:xfrm>
          <a:prstGeom prst="rect">
            <a:avLst/>
          </a:prstGeom>
        </p:spPr>
      </p:pic>
    </p:spTree>
    <p:extLst>
      <p:ext uri="{BB962C8B-B14F-4D97-AF65-F5344CB8AC3E}">
        <p14:creationId xmlns:p14="http://schemas.microsoft.com/office/powerpoint/2010/main" val="9901849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759674" y="1441369"/>
            <a:ext cx="8875599" cy="3539430"/>
          </a:xfrm>
          <a:prstGeom prst="rect">
            <a:avLst/>
          </a:prstGeom>
          <a:noFill/>
        </p:spPr>
        <p:txBody>
          <a:bodyPr wrap="square" rtlCol="0">
            <a:spAutoFit/>
          </a:bodyPr>
          <a:lstStyle/>
          <a:p>
            <a:r>
              <a:rPr lang="en-US" sz="3200" dirty="0" smtClean="0">
                <a:latin typeface="Trebuchet MS" panose="020B0603020202020204" pitchFamily="34" charset="0"/>
              </a:rPr>
              <a:t>But if you don’t know the answer to a question,</a:t>
            </a:r>
          </a:p>
          <a:p>
            <a:endParaRPr lang="en-US" sz="3200" dirty="0">
              <a:latin typeface="Trebuchet MS" panose="020B0603020202020204" pitchFamily="34" charset="0"/>
            </a:endParaRPr>
          </a:p>
          <a:p>
            <a:r>
              <a:rPr lang="en-US" sz="3200" dirty="0" smtClean="0">
                <a:latin typeface="Trebuchet MS" panose="020B0603020202020204" pitchFamily="34" charset="0"/>
              </a:rPr>
              <a:t>Never be afraid to say: </a:t>
            </a:r>
          </a:p>
          <a:p>
            <a:endParaRPr lang="en-US" sz="3200" b="1" i="1" dirty="0">
              <a:solidFill>
                <a:schemeClr val="accent4"/>
              </a:solidFill>
              <a:latin typeface="Trebuchet MS" panose="020B0603020202020204" pitchFamily="34" charset="0"/>
            </a:endParaRPr>
          </a:p>
          <a:p>
            <a:r>
              <a:rPr lang="en-US" sz="3200" b="1" i="1" dirty="0" smtClean="0">
                <a:solidFill>
                  <a:schemeClr val="accent4"/>
                </a:solidFill>
                <a:latin typeface="Trebuchet MS" panose="020B0603020202020204" pitchFamily="34" charset="0"/>
              </a:rPr>
              <a:t>“I don’t know, but I’ll find </a:t>
            </a:r>
          </a:p>
          <a:p>
            <a:r>
              <a:rPr lang="en-US" sz="3200" b="1" i="1" dirty="0" smtClean="0">
                <a:solidFill>
                  <a:schemeClr val="accent4"/>
                </a:solidFill>
                <a:latin typeface="Trebuchet MS" panose="020B0603020202020204" pitchFamily="34" charset="0"/>
              </a:rPr>
              <a:t>out and get back to you.”</a:t>
            </a:r>
          </a:p>
        </p:txBody>
      </p:sp>
      <p:sp>
        <p:nvSpPr>
          <p:cNvPr id="3" name="Subtitle 2"/>
          <p:cNvSpPr>
            <a:spLocks noGrp="1"/>
          </p:cNvSpPr>
          <p:nvPr>
            <p:ph type="subTitle" idx="1"/>
          </p:nvPr>
        </p:nvSpPr>
        <p:spPr>
          <a:xfrm>
            <a:off x="2759674" y="479898"/>
            <a:ext cx="9432325" cy="459216"/>
          </a:xfrm>
          <a:gradFill>
            <a:gsLst>
              <a:gs pos="16000">
                <a:schemeClr val="bg1"/>
              </a:gs>
              <a:gs pos="100000">
                <a:srgbClr val="672F09"/>
              </a:gs>
            </a:gsLst>
            <a:lin ang="0" scaled="0"/>
          </a:gradFill>
        </p:spPr>
        <p:txBody>
          <a:bodyPr/>
          <a:lstStyle/>
          <a:p>
            <a:pPr algn="l"/>
            <a:r>
              <a:rPr lang="en-US" b="1" dirty="0" smtClean="0">
                <a:solidFill>
                  <a:schemeClr val="accent4"/>
                </a:solidFill>
                <a:latin typeface="Trajan Pro" panose="02020502050506020301" pitchFamily="18" charset="0"/>
              </a:rPr>
              <a:t>Be Armed and Ready, but Willing to Retreat</a:t>
            </a:r>
            <a:endParaRPr lang="en-US" b="1" dirty="0">
              <a:solidFill>
                <a:schemeClr val="accent4"/>
              </a:solidFill>
              <a:latin typeface="Trajan Pro" panose="02020502050506020301" pitchFamily="18" charset="0"/>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75530" y="2207260"/>
            <a:ext cx="3359743" cy="3260090"/>
          </a:xfrm>
          <a:prstGeom prst="rect">
            <a:avLst/>
          </a:prstGeom>
        </p:spPr>
      </p:pic>
    </p:spTree>
    <p:extLst>
      <p:ext uri="{BB962C8B-B14F-4D97-AF65-F5344CB8AC3E}">
        <p14:creationId xmlns:p14="http://schemas.microsoft.com/office/powerpoint/2010/main" val="12863817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09518" y="1282749"/>
            <a:ext cx="3410219" cy="4798916"/>
          </a:xfrm>
          <a:prstGeom prst="rect">
            <a:avLst/>
          </a:prstGeom>
        </p:spPr>
      </p:pic>
      <p:sp>
        <p:nvSpPr>
          <p:cNvPr id="3" name="Subtitle 2"/>
          <p:cNvSpPr>
            <a:spLocks noGrp="1"/>
          </p:cNvSpPr>
          <p:nvPr>
            <p:ph type="subTitle" idx="1"/>
          </p:nvPr>
        </p:nvSpPr>
        <p:spPr>
          <a:xfrm>
            <a:off x="2759674" y="479898"/>
            <a:ext cx="9432325" cy="459216"/>
          </a:xfrm>
          <a:gradFill>
            <a:gsLst>
              <a:gs pos="16000">
                <a:schemeClr val="bg1"/>
              </a:gs>
              <a:gs pos="100000">
                <a:srgbClr val="672F09"/>
              </a:gs>
            </a:gsLst>
            <a:lin ang="0" scaled="0"/>
          </a:gradFill>
        </p:spPr>
        <p:txBody>
          <a:bodyPr/>
          <a:lstStyle/>
          <a:p>
            <a:pPr algn="l"/>
            <a:r>
              <a:rPr lang="en-US" b="1" dirty="0" smtClean="0">
                <a:solidFill>
                  <a:schemeClr val="accent4"/>
                </a:solidFill>
                <a:latin typeface="Trajan Pro" panose="02020502050506020301" pitchFamily="18" charset="0"/>
              </a:rPr>
              <a:t>The </a:t>
            </a:r>
            <a:r>
              <a:rPr lang="en-US" b="1" dirty="0" smtClean="0">
                <a:solidFill>
                  <a:schemeClr val="accent4"/>
                </a:solidFill>
                <a:latin typeface="Trajan Pro" panose="02020502050506020301" pitchFamily="18" charset="0"/>
              </a:rPr>
              <a:t>Catholic Teachings About </a:t>
            </a:r>
            <a:r>
              <a:rPr lang="en-US" b="1" dirty="0" smtClean="0">
                <a:solidFill>
                  <a:schemeClr val="accent4"/>
                </a:solidFill>
                <a:latin typeface="Trajan Pro" panose="02020502050506020301" pitchFamily="18" charset="0"/>
              </a:rPr>
              <a:t>Mary</a:t>
            </a:r>
            <a:endParaRPr lang="en-US" b="1" dirty="0">
              <a:solidFill>
                <a:schemeClr val="accent4"/>
              </a:solidFill>
              <a:latin typeface="Trajan Pro" panose="02020502050506020301" pitchFamily="18" charset="0"/>
            </a:endParaRPr>
          </a:p>
        </p:txBody>
      </p:sp>
      <p:sp>
        <p:nvSpPr>
          <p:cNvPr id="5" name="TextBox 4"/>
          <p:cNvSpPr txBox="1"/>
          <p:nvPr/>
        </p:nvSpPr>
        <p:spPr>
          <a:xfrm>
            <a:off x="2759674" y="2158713"/>
            <a:ext cx="6748220" cy="4201150"/>
          </a:xfrm>
          <a:prstGeom prst="rect">
            <a:avLst/>
          </a:prstGeom>
          <a:noFill/>
        </p:spPr>
        <p:txBody>
          <a:bodyPr wrap="square" rtlCol="0">
            <a:spAutoFit/>
          </a:bodyPr>
          <a:lstStyle/>
          <a:p>
            <a:pPr marL="457200" indent="-457200">
              <a:spcAft>
                <a:spcPts val="1800"/>
              </a:spcAft>
              <a:buFont typeface="Arial" panose="020B0604020202020204" pitchFamily="34" charset="0"/>
              <a:buChar char="•"/>
            </a:pPr>
            <a:r>
              <a:rPr lang="en-US" sz="3200" dirty="0" smtClean="0">
                <a:latin typeface="Trebuchet MS" panose="020B0603020202020204" pitchFamily="34" charset="0"/>
              </a:rPr>
              <a:t>Perpetual Virginity</a:t>
            </a:r>
          </a:p>
          <a:p>
            <a:pPr marL="457200" indent="-457200">
              <a:spcAft>
                <a:spcPts val="1800"/>
              </a:spcAft>
              <a:buFont typeface="Arial" panose="020B0604020202020204" pitchFamily="34" charset="0"/>
              <a:buChar char="•"/>
            </a:pPr>
            <a:r>
              <a:rPr lang="en-US" sz="3200" dirty="0" smtClean="0">
                <a:latin typeface="Trebuchet MS" panose="020B0603020202020204" pitchFamily="34" charset="0"/>
              </a:rPr>
              <a:t>The Immaculate Conception</a:t>
            </a:r>
          </a:p>
          <a:p>
            <a:pPr marL="457200" indent="-457200">
              <a:spcAft>
                <a:spcPts val="1800"/>
              </a:spcAft>
              <a:buFont typeface="Arial" panose="020B0604020202020204" pitchFamily="34" charset="0"/>
              <a:buChar char="•"/>
            </a:pPr>
            <a:r>
              <a:rPr lang="en-US" sz="3200" dirty="0" smtClean="0">
                <a:latin typeface="Trebuchet MS" panose="020B0603020202020204" pitchFamily="34" charset="0"/>
              </a:rPr>
              <a:t>The Assumption of Mary</a:t>
            </a:r>
          </a:p>
          <a:p>
            <a:pPr marL="457200" indent="-457200">
              <a:spcAft>
                <a:spcPts val="1800"/>
              </a:spcAft>
              <a:buFont typeface="Arial" panose="020B0604020202020204" pitchFamily="34" charset="0"/>
              <a:buChar char="•"/>
            </a:pPr>
            <a:r>
              <a:rPr lang="en-US" sz="3200" dirty="0" smtClean="0">
                <a:latin typeface="Trebuchet MS" panose="020B0603020202020204" pitchFamily="34" charset="0"/>
              </a:rPr>
              <a:t>Mary Queen of Heaven</a:t>
            </a:r>
          </a:p>
          <a:p>
            <a:pPr marL="457200" indent="-457200">
              <a:spcAft>
                <a:spcPts val="1800"/>
              </a:spcAft>
              <a:buFont typeface="Arial" panose="020B0604020202020204" pitchFamily="34" charset="0"/>
              <a:buChar char="•"/>
            </a:pPr>
            <a:r>
              <a:rPr lang="en-US" sz="3200" dirty="0" smtClean="0">
                <a:latin typeface="Trebuchet MS" panose="020B0603020202020204" pitchFamily="34" charset="0"/>
              </a:rPr>
              <a:t>As Ark of the New Covenant</a:t>
            </a:r>
          </a:p>
          <a:p>
            <a:pPr>
              <a:spcAft>
                <a:spcPts val="1800"/>
              </a:spcAft>
            </a:pPr>
            <a:endParaRPr lang="en-US" sz="3200" dirty="0">
              <a:latin typeface="Trebuchet MS" panose="020B0603020202020204" pitchFamily="34" charset="0"/>
            </a:endParaRPr>
          </a:p>
        </p:txBody>
      </p:sp>
    </p:spTree>
    <p:extLst>
      <p:ext uri="{BB962C8B-B14F-4D97-AF65-F5344CB8AC3E}">
        <p14:creationId xmlns:p14="http://schemas.microsoft.com/office/powerpoint/2010/main" val="2426129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SMMCC">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MMCC" id="{BC054ACB-27E4-417A-90A2-433335362207}" vid="{B098D89E-F80B-47F8-AEFD-7C5FD59A4B7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SMMCC</Template>
  <TotalTime>4067</TotalTime>
  <Words>4298</Words>
  <Application>Microsoft Office PowerPoint</Application>
  <PresentationFormat>Widescreen</PresentationFormat>
  <Paragraphs>380</Paragraphs>
  <Slides>44</Slides>
  <Notes>43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44</vt:i4>
      </vt:variant>
    </vt:vector>
  </HeadingPairs>
  <TitlesOfParts>
    <vt:vector size="50" baseType="lpstr">
      <vt:lpstr>Trebuchet MS</vt:lpstr>
      <vt:lpstr>Trajan Pro</vt:lpstr>
      <vt:lpstr>Calibri</vt:lpstr>
      <vt:lpstr>Arial</vt:lpstr>
      <vt:lpstr>Calibri Light</vt:lpstr>
      <vt:lpstr>SMMCC</vt:lpstr>
      <vt:lpstr>Apologetics… Defending the Faith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Apologetics… Defending the Faith</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Apologetics… Defending the Faith</dc:title>
  <dc:creator>Michael Hager</dc:creator>
  <cp:lastModifiedBy>Michael Hager</cp:lastModifiedBy>
  <cp:revision>129</cp:revision>
  <dcterms:created xsi:type="dcterms:W3CDTF">2014-12-10T13:49:58Z</dcterms:created>
  <dcterms:modified xsi:type="dcterms:W3CDTF">2015-02-23T03:51:54Z</dcterms:modified>
</cp:coreProperties>
</file>